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9" r:id="rId1"/>
  </p:sldMasterIdLst>
  <p:notesMasterIdLst>
    <p:notesMasterId r:id="rId19"/>
  </p:notesMasterIdLst>
  <p:handoutMasterIdLst>
    <p:handoutMasterId r:id="rId20"/>
  </p:handoutMasterIdLst>
  <p:sldIdLst>
    <p:sldId id="1867" r:id="rId2"/>
    <p:sldId id="2021" r:id="rId3"/>
    <p:sldId id="2022" r:id="rId4"/>
    <p:sldId id="2032" r:id="rId5"/>
    <p:sldId id="2024" r:id="rId6"/>
    <p:sldId id="2056" r:id="rId7"/>
    <p:sldId id="2036" r:id="rId8"/>
    <p:sldId id="2060" r:id="rId9"/>
    <p:sldId id="2043" r:id="rId10"/>
    <p:sldId id="2057" r:id="rId11"/>
    <p:sldId id="2039" r:id="rId12"/>
    <p:sldId id="2037" r:id="rId13"/>
    <p:sldId id="2048" r:id="rId14"/>
    <p:sldId id="2059" r:id="rId15"/>
    <p:sldId id="2058" r:id="rId16"/>
    <p:sldId id="2050" r:id="rId17"/>
    <p:sldId id="2054" r:id="rId18"/>
  </p:sldIdLst>
  <p:sldSz cx="12190413" cy="6859588"/>
  <p:notesSz cx="6858000" cy="9144000"/>
  <p:defaultTextStyle>
    <a:defPPr>
      <a:defRPr lang="en-US"/>
    </a:defPPr>
    <a:lvl1pPr marL="0" algn="l" defTabSz="203686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1pPr>
    <a:lvl2pPr marL="203686" algn="l" defTabSz="203686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2pPr>
    <a:lvl3pPr marL="407370" algn="l" defTabSz="203686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3pPr>
    <a:lvl4pPr marL="611047" algn="l" defTabSz="203686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4pPr>
    <a:lvl5pPr marL="814736" algn="l" defTabSz="203686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1018417" algn="l" defTabSz="203686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222101" algn="l" defTabSz="203686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1425787" algn="l" defTabSz="203686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1629466" algn="l" defTabSz="203686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59" userDrawn="1">
          <p15:clr>
            <a:srgbClr val="A4A3A4"/>
          </p15:clr>
        </p15:guide>
        <p15:guide id="2" pos="7678" userDrawn="1">
          <p15:clr>
            <a:srgbClr val="A4A3A4"/>
          </p15:clr>
        </p15:guide>
        <p15:guide id="3" orient="horz" pos="2168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AAE7"/>
    <a:srgbClr val="8DC63F"/>
    <a:srgbClr val="D1D4D3"/>
    <a:srgbClr val="D60080"/>
    <a:srgbClr val="0081AB"/>
    <a:srgbClr val="A50069"/>
    <a:srgbClr val="682145"/>
    <a:srgbClr val="36424A"/>
    <a:srgbClr val="005072"/>
    <a:srgbClr val="0223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78" autoAdjust="0"/>
    <p:restoredTop sz="89359" autoAdjust="0"/>
  </p:normalViewPr>
  <p:slideViewPr>
    <p:cSldViewPr snapToGrid="0">
      <p:cViewPr varScale="1">
        <p:scale>
          <a:sx n="98" d="100"/>
          <a:sy n="98" d="100"/>
        </p:scale>
        <p:origin x="336" y="86"/>
      </p:cViewPr>
      <p:guideLst>
        <p:guide orient="horz" pos="5759"/>
        <p:guide pos="7678"/>
        <p:guide orient="horz" pos="216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510"/>
    </p:cViewPr>
  </p:sorterViewPr>
  <p:notesViewPr>
    <p:cSldViewPr snapToGrid="0">
      <p:cViewPr varScale="1">
        <p:scale>
          <a:sx n="65" d="100"/>
          <a:sy n="65" d="100"/>
        </p:scale>
        <p:origin x="-3318" y="-96"/>
      </p:cViewPr>
      <p:guideLst>
        <p:guide orient="horz" pos="2880"/>
        <p:guide pos="2160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46C69-C8F1-492E-9316-9AB7C6225AF4}" type="datetimeFigureOut">
              <a:rPr lang="de-DE" smtClean="0"/>
              <a:t>21.10.2019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5E19FD-0356-4E38-81BF-CC2CC5DB7AD8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09093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48B922-56C9-46FC-9595-9C2DEF7C3E2B}" type="datetimeFigureOut">
              <a:rPr lang="de-DE" smtClean="0"/>
              <a:t>21.10.2019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D1544D-F39A-4F55-BC21-9BE909A9BACC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9223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441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7206" algn="l" defTabSz="81441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4413" algn="l" defTabSz="81441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1615" algn="l" defTabSz="81441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28817" algn="l" defTabSz="81441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36020" algn="l" defTabSz="81441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3226" algn="l" defTabSz="81441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0431" algn="l" defTabSz="81441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57636" algn="l" defTabSz="81441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mfsupplies.com/office-iq/infographic-how-much-paper-does-your-business-waste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mfsupplies.com/office-iq/infographic-how-much-paper-does-your-business-waste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images.forbes.com/forbesinsights/StudyPDFs/Adobe-AccelerateYourSalesPerformance-REPORT.pdf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b-LU" dirty="0"/>
              <a:t>Resources : </a:t>
            </a:r>
          </a:p>
          <a:p>
            <a:endParaRPr lang="lb-LU" dirty="0"/>
          </a:p>
          <a:p>
            <a:r>
              <a:rPr lang="lb-LU" dirty="0"/>
              <a:t>1. </a:t>
            </a:r>
            <a:r>
              <a:rPr lang="en-US" dirty="0">
                <a:hlinkClick r:id="rId3"/>
              </a:rPr>
              <a:t>http://www.cmfsupplies.com/office-iq/infographic-how-much-paper-does-your-business-waste/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6429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b-LU" dirty="0"/>
              <a:t>Resources : </a:t>
            </a:r>
          </a:p>
          <a:p>
            <a:endParaRPr lang="lb-LU" dirty="0"/>
          </a:p>
          <a:p>
            <a:pPr marL="228600" indent="-228600">
              <a:buAutoNum type="arabicPeriod"/>
            </a:pPr>
            <a:r>
              <a:rPr lang="en-US" dirty="0">
                <a:hlinkClick r:id="rId3"/>
              </a:rPr>
              <a:t>http://www.cmfsupplies.com/office-iq/infographic-how-much-paper-does-your-business-waste/</a:t>
            </a:r>
            <a:r>
              <a:rPr lang="en-US" dirty="0"/>
              <a:t> </a:t>
            </a:r>
          </a:p>
          <a:p>
            <a:pPr marL="228600" indent="-228600">
              <a:buAutoNum type="arabicPeriod"/>
            </a:pPr>
            <a:r>
              <a:rPr lang="en-US" dirty="0">
                <a:hlinkClick r:id="rId4"/>
              </a:rPr>
              <a:t>http://images.forbes.com/forbesinsights/StudyPDFs/Adobe-AccelerateYourSalesPerformance-REPORT.pdf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6429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6429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50789" y="685963"/>
            <a:ext cx="10482486" cy="3782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3200" cap="all" spc="67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852954" y="1411611"/>
            <a:ext cx="60952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850789" y="1143917"/>
            <a:ext cx="10482486" cy="1662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cap="none" spc="0" baseline="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198386213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815267" y="846869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3233858" y="846869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652449" y="846869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744972" y="2170091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163563" y="2170091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5582155" y="2170091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850789" y="3493312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269381" y="3493312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3687972" y="3493312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1762967" y="4818656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42845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50789" y="685963"/>
            <a:ext cx="10482486" cy="3782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3200" cap="all" spc="67" baseline="0">
                <a:solidFill>
                  <a:srgbClr val="00AAE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852954" y="1411611"/>
            <a:ext cx="60952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850789" y="1143917"/>
            <a:ext cx="10482486" cy="1662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cap="none" spc="0" baseline="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749294" y="1977332"/>
            <a:ext cx="1707474" cy="119407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520832" y="3358477"/>
            <a:ext cx="1707474" cy="119407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6069251" y="3358477"/>
            <a:ext cx="1707474" cy="119407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9627317" y="3353888"/>
            <a:ext cx="1707474" cy="119407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8183076" y="1977332"/>
            <a:ext cx="1707474" cy="119407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3697929" y="4711736"/>
            <a:ext cx="1707474" cy="119407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7140589" y="4711736"/>
            <a:ext cx="1707474" cy="119407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373339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Cr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50789" y="685963"/>
            <a:ext cx="10482486" cy="3782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3200" cap="all" spc="67" baseline="0">
                <a:solidFill>
                  <a:srgbClr val="00AAE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852954" y="1411611"/>
            <a:ext cx="60952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850789" y="1143917"/>
            <a:ext cx="10482486" cy="1662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cap="none" spc="0" baseline="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114748" y="1988819"/>
            <a:ext cx="1193647" cy="1194079"/>
          </a:xfrm>
          <a:prstGeom prst="ellipse">
            <a:avLst/>
          </a:prstGeom>
          <a:ln w="12700">
            <a:noFill/>
          </a:ln>
        </p:spPr>
        <p:txBody>
          <a:bodyPr lIns="121858" tIns="60928" rIns="121858" bIns="60928"/>
          <a:lstStyle>
            <a:lvl1pPr>
              <a:defRPr sz="11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3306276" y="1988819"/>
            <a:ext cx="1193647" cy="1194079"/>
          </a:xfrm>
          <a:prstGeom prst="ellipse">
            <a:avLst/>
          </a:prstGeom>
          <a:ln w="12700">
            <a:noFill/>
          </a:ln>
        </p:spPr>
        <p:txBody>
          <a:bodyPr lIns="121858" tIns="60928" rIns="121858" bIns="60928"/>
          <a:lstStyle>
            <a:lvl1pPr>
              <a:defRPr sz="11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5497804" y="1988819"/>
            <a:ext cx="1193647" cy="1194079"/>
          </a:xfrm>
          <a:prstGeom prst="ellipse">
            <a:avLst/>
          </a:prstGeom>
          <a:ln w="12700">
            <a:noFill/>
          </a:ln>
        </p:spPr>
        <p:txBody>
          <a:bodyPr lIns="121858" tIns="60928" rIns="121858" bIns="60928"/>
          <a:lstStyle>
            <a:lvl1pPr>
              <a:defRPr sz="11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7689332" y="1988819"/>
            <a:ext cx="1193647" cy="1194079"/>
          </a:xfrm>
          <a:prstGeom prst="ellipse">
            <a:avLst/>
          </a:prstGeom>
          <a:ln w="12700">
            <a:noFill/>
          </a:ln>
        </p:spPr>
        <p:txBody>
          <a:bodyPr lIns="121858" tIns="60928" rIns="121858" bIns="60928"/>
          <a:lstStyle>
            <a:lvl1pPr>
              <a:defRPr sz="11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9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9880863" y="1988819"/>
            <a:ext cx="1193647" cy="1194079"/>
          </a:xfrm>
          <a:prstGeom prst="ellipse">
            <a:avLst/>
          </a:prstGeom>
          <a:ln w="12700">
            <a:noFill/>
          </a:ln>
        </p:spPr>
        <p:txBody>
          <a:bodyPr lIns="121858" tIns="60928" rIns="121858" bIns="60928"/>
          <a:lstStyle>
            <a:lvl1pPr>
              <a:defRPr sz="11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1114748" y="3988286"/>
            <a:ext cx="1193647" cy="1194079"/>
          </a:xfrm>
          <a:prstGeom prst="ellipse">
            <a:avLst/>
          </a:prstGeom>
          <a:ln w="12700">
            <a:noFill/>
          </a:ln>
        </p:spPr>
        <p:txBody>
          <a:bodyPr lIns="121858" tIns="60928" rIns="121858" bIns="60928"/>
          <a:lstStyle>
            <a:lvl1pPr>
              <a:defRPr sz="11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3306276" y="3988286"/>
            <a:ext cx="1193647" cy="1194079"/>
          </a:xfrm>
          <a:prstGeom prst="ellipse">
            <a:avLst/>
          </a:prstGeom>
          <a:ln w="12700">
            <a:noFill/>
          </a:ln>
        </p:spPr>
        <p:txBody>
          <a:bodyPr lIns="121858" tIns="60928" rIns="121858" bIns="60928"/>
          <a:lstStyle>
            <a:lvl1pPr>
              <a:defRPr sz="11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5497804" y="3988286"/>
            <a:ext cx="1193647" cy="1194079"/>
          </a:xfrm>
          <a:prstGeom prst="ellipse">
            <a:avLst/>
          </a:prstGeom>
          <a:ln w="12700">
            <a:noFill/>
          </a:ln>
        </p:spPr>
        <p:txBody>
          <a:bodyPr lIns="121858" tIns="60928" rIns="121858" bIns="60928"/>
          <a:lstStyle>
            <a:lvl1pPr>
              <a:defRPr sz="11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Picture Placeholder 9"/>
          <p:cNvSpPr>
            <a:spLocks noGrp="1"/>
          </p:cNvSpPr>
          <p:nvPr>
            <p:ph type="pic" sz="quarter" idx="21"/>
          </p:nvPr>
        </p:nvSpPr>
        <p:spPr>
          <a:xfrm>
            <a:off x="7689332" y="3988286"/>
            <a:ext cx="1193647" cy="1194079"/>
          </a:xfrm>
          <a:prstGeom prst="ellipse">
            <a:avLst/>
          </a:prstGeom>
          <a:ln w="12700">
            <a:noFill/>
          </a:ln>
        </p:spPr>
        <p:txBody>
          <a:bodyPr lIns="121858" tIns="60928" rIns="121858" bIns="60928"/>
          <a:lstStyle>
            <a:lvl1pPr>
              <a:defRPr sz="11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1" name="Picture Placeholder 9"/>
          <p:cNvSpPr>
            <a:spLocks noGrp="1"/>
          </p:cNvSpPr>
          <p:nvPr>
            <p:ph type="pic" sz="quarter" idx="22"/>
          </p:nvPr>
        </p:nvSpPr>
        <p:spPr>
          <a:xfrm>
            <a:off x="9880863" y="3988286"/>
            <a:ext cx="1193647" cy="1194079"/>
          </a:xfrm>
          <a:prstGeom prst="ellipse">
            <a:avLst/>
          </a:prstGeom>
          <a:ln w="12700">
            <a:noFill/>
          </a:ln>
        </p:spPr>
        <p:txBody>
          <a:bodyPr lIns="121858" tIns="60928" rIns="121858" bIns="60928"/>
          <a:lstStyle>
            <a:lvl1pPr>
              <a:defRPr sz="11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79225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Professional 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50789" y="685963"/>
            <a:ext cx="10482486" cy="3782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3200" cap="all" spc="67" baseline="0">
                <a:solidFill>
                  <a:srgbClr val="00AAE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852954" y="1411611"/>
            <a:ext cx="60952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850789" y="1143917"/>
            <a:ext cx="10482486" cy="1662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cap="none" spc="0" baseline="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332669" y="2250050"/>
            <a:ext cx="1740867" cy="1741496"/>
          </a:xfrm>
          <a:prstGeom prst="ellipse">
            <a:avLst/>
          </a:prstGeom>
          <a:ln w="12700">
            <a:noFill/>
          </a:ln>
        </p:spPr>
        <p:txBody>
          <a:bodyPr lIns="121858" tIns="60928" rIns="121858" bIns="60928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3925539" y="2250050"/>
            <a:ext cx="1740867" cy="1741496"/>
          </a:xfrm>
          <a:prstGeom prst="ellipse">
            <a:avLst/>
          </a:prstGeom>
          <a:ln w="12700">
            <a:noFill/>
          </a:ln>
        </p:spPr>
        <p:txBody>
          <a:bodyPr lIns="121858" tIns="60928" rIns="121858" bIns="60928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6518410" y="2250050"/>
            <a:ext cx="1740867" cy="1741496"/>
          </a:xfrm>
          <a:prstGeom prst="ellipse">
            <a:avLst/>
          </a:prstGeom>
          <a:ln w="12700">
            <a:noFill/>
          </a:ln>
        </p:spPr>
        <p:txBody>
          <a:bodyPr lIns="121858" tIns="60928" rIns="121858" bIns="60928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9111283" y="2250050"/>
            <a:ext cx="1740867" cy="1741496"/>
          </a:xfrm>
          <a:prstGeom prst="ellipse">
            <a:avLst/>
          </a:prstGeom>
          <a:ln w="12700">
            <a:noFill/>
          </a:ln>
        </p:spPr>
        <p:txBody>
          <a:bodyPr lIns="121858" tIns="60928" rIns="121858" bIns="60928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555378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50789" y="685963"/>
            <a:ext cx="10482486" cy="3782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3200" cap="all" spc="67" baseline="0">
                <a:solidFill>
                  <a:srgbClr val="00AAE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5790446" y="1411611"/>
            <a:ext cx="60952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850789" y="1143917"/>
            <a:ext cx="10482486" cy="1662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200" cap="none" spc="0" baseline="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7571243" y="2534237"/>
            <a:ext cx="3536490" cy="1812286"/>
          </a:xfrm>
          <a:prstGeom prst="rect">
            <a:avLst/>
          </a:prstGeom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1061521" y="2015585"/>
            <a:ext cx="3536490" cy="1812286"/>
          </a:xfrm>
          <a:prstGeom prst="rect">
            <a:avLst/>
          </a:prstGeom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490998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7571243" y="2086721"/>
            <a:ext cx="3536490" cy="1812286"/>
          </a:xfrm>
          <a:prstGeom prst="rect">
            <a:avLst/>
          </a:prstGeom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1061521" y="1060403"/>
            <a:ext cx="3536490" cy="1812286"/>
          </a:xfrm>
          <a:prstGeom prst="rect">
            <a:avLst/>
          </a:prstGeom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075849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s Says About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50789" y="685963"/>
            <a:ext cx="10482486" cy="3782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3200" cap="all" spc="67" baseline="0">
                <a:solidFill>
                  <a:srgbClr val="00AAE7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852954" y="1411611"/>
            <a:ext cx="60952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850789" y="1143917"/>
            <a:ext cx="10482486" cy="1662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439779" y="3898850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5277043" y="3898850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158821" y="3898850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855591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371393" y="-2118"/>
            <a:ext cx="4819022" cy="6861706"/>
          </a:xfrm>
          <a:custGeom>
            <a:avLst/>
            <a:gdLst>
              <a:gd name="connsiteX0" fmla="*/ 0 w 3614737"/>
              <a:gd name="connsiteY0" fmla="*/ 0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0 w 3614737"/>
              <a:gd name="connsiteY4" fmla="*/ 0 h 5145088"/>
              <a:gd name="connsiteX0" fmla="*/ 1852612 w 3614737"/>
              <a:gd name="connsiteY0" fmla="*/ 1587 h 5145088"/>
              <a:gd name="connsiteX1" fmla="*/ 3614737 w 3614737"/>
              <a:gd name="connsiteY1" fmla="*/ 0 h 5145088"/>
              <a:gd name="connsiteX2" fmla="*/ 3614737 w 3614737"/>
              <a:gd name="connsiteY2" fmla="*/ 5145088 h 5145088"/>
              <a:gd name="connsiteX3" fmla="*/ 0 w 3614737"/>
              <a:gd name="connsiteY3" fmla="*/ 5145088 h 5145088"/>
              <a:gd name="connsiteX4" fmla="*/ 1852612 w 3614737"/>
              <a:gd name="connsiteY4" fmla="*/ 1587 h 51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4737" h="5145088">
                <a:moveTo>
                  <a:pt x="1852612" y="1587"/>
                </a:moveTo>
                <a:lnTo>
                  <a:pt x="3614737" y="0"/>
                </a:lnTo>
                <a:lnTo>
                  <a:pt x="3614737" y="5145088"/>
                </a:lnTo>
                <a:lnTo>
                  <a:pt x="0" y="5145088"/>
                </a:lnTo>
                <a:lnTo>
                  <a:pt x="1852612" y="1587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31579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080729" y="2030539"/>
            <a:ext cx="4788543" cy="334873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50789" y="685963"/>
            <a:ext cx="10482486" cy="3782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3200" cap="all" spc="67" baseline="0">
                <a:solidFill>
                  <a:srgbClr val="00AAE7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852954" y="1411611"/>
            <a:ext cx="60952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850789" y="1143917"/>
            <a:ext cx="10482486" cy="1662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682747201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965002" y="-2820"/>
            <a:ext cx="6225411" cy="6862411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1856316 w 4669666"/>
              <a:gd name="connsiteY0" fmla="*/ 0 h 5145617"/>
              <a:gd name="connsiteX1" fmla="*/ 4669666 w 4669666"/>
              <a:gd name="connsiteY1" fmla="*/ 2117 h 5145617"/>
              <a:gd name="connsiteX2" fmla="*/ 4669666 w 4669666"/>
              <a:gd name="connsiteY2" fmla="*/ 5145617 h 5145617"/>
              <a:gd name="connsiteX3" fmla="*/ 0 w 4669666"/>
              <a:gd name="connsiteY3" fmla="*/ 5145617 h 5145617"/>
              <a:gd name="connsiteX4" fmla="*/ 1856316 w 4669666"/>
              <a:gd name="connsiteY4" fmla="*/ 0 h 514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5617">
                <a:moveTo>
                  <a:pt x="1856316" y="0"/>
                </a:moveTo>
                <a:lnTo>
                  <a:pt x="4669666" y="2117"/>
                </a:lnTo>
                <a:lnTo>
                  <a:pt x="4669666" y="5145617"/>
                </a:lnTo>
                <a:lnTo>
                  <a:pt x="0" y="5145617"/>
                </a:lnTo>
                <a:lnTo>
                  <a:pt x="1856316" y="0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272962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0042296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Righ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747636" y="-2056"/>
            <a:ext cx="6442777" cy="686507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061439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-4235"/>
            <a:ext cx="6225411" cy="6863822"/>
          </a:xfrm>
          <a:custGeom>
            <a:avLst/>
            <a:gdLst>
              <a:gd name="connsiteX0" fmla="*/ 0 w 4669666"/>
              <a:gd name="connsiteY0" fmla="*/ 0 h 5143500"/>
              <a:gd name="connsiteX1" fmla="*/ 4669666 w 4669666"/>
              <a:gd name="connsiteY1" fmla="*/ 0 h 5143500"/>
              <a:gd name="connsiteX2" fmla="*/ 4669666 w 4669666"/>
              <a:gd name="connsiteY2" fmla="*/ 5143500 h 5143500"/>
              <a:gd name="connsiteX3" fmla="*/ 0 w 4669666"/>
              <a:gd name="connsiteY3" fmla="*/ 5143500 h 5143500"/>
              <a:gd name="connsiteX4" fmla="*/ 0 w 4669666"/>
              <a:gd name="connsiteY4" fmla="*/ 0 h 5143500"/>
              <a:gd name="connsiteX0" fmla="*/ 0 w 4669666"/>
              <a:gd name="connsiteY0" fmla="*/ 3175 h 5146675"/>
              <a:gd name="connsiteX1" fmla="*/ 2813878 w 4669666"/>
              <a:gd name="connsiteY1" fmla="*/ 0 h 5146675"/>
              <a:gd name="connsiteX2" fmla="*/ 4669666 w 4669666"/>
              <a:gd name="connsiteY2" fmla="*/ 5146675 h 5146675"/>
              <a:gd name="connsiteX3" fmla="*/ 0 w 4669666"/>
              <a:gd name="connsiteY3" fmla="*/ 5146675 h 5146675"/>
              <a:gd name="connsiteX4" fmla="*/ 0 w 4669666"/>
              <a:gd name="connsiteY4" fmla="*/ 3175 h 514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9666" h="5146675">
                <a:moveTo>
                  <a:pt x="0" y="3175"/>
                </a:moveTo>
                <a:lnTo>
                  <a:pt x="2813878" y="0"/>
                </a:lnTo>
                <a:lnTo>
                  <a:pt x="4669666" y="5146675"/>
                </a:lnTo>
                <a:lnTo>
                  <a:pt x="0" y="5146675"/>
                </a:lnTo>
                <a:lnTo>
                  <a:pt x="0" y="3175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248440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 at Left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-2056"/>
            <a:ext cx="6442777" cy="686507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507258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/>
          <p:cNvSpPr>
            <a:spLocks noGrp="1"/>
          </p:cNvSpPr>
          <p:nvPr>
            <p:ph type="pic" sz="quarter" idx="17"/>
          </p:nvPr>
        </p:nvSpPr>
        <p:spPr>
          <a:xfrm>
            <a:off x="1601273" y="1494023"/>
            <a:ext cx="2939873" cy="2401716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 lIns="121858" tIns="60928" rIns="121858" bIns="60928">
            <a:noAutofit/>
          </a:bodyPr>
          <a:lstStyle>
            <a:lvl1pPr>
              <a:defRPr sz="13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8"/>
          </p:nvPr>
        </p:nvSpPr>
        <p:spPr>
          <a:xfrm>
            <a:off x="3868162" y="1494023"/>
            <a:ext cx="2939873" cy="2401716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 lIns="121858" tIns="60928" rIns="121858" bIns="60928">
            <a:noAutofit/>
          </a:bodyPr>
          <a:lstStyle>
            <a:lvl1pPr>
              <a:defRPr sz="13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6135052" y="1494023"/>
            <a:ext cx="2939873" cy="2401716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 lIns="121858" tIns="60928" rIns="121858" bIns="60928">
            <a:noAutofit/>
          </a:bodyPr>
          <a:lstStyle>
            <a:lvl1pPr>
              <a:defRPr sz="13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0"/>
          </p:nvPr>
        </p:nvSpPr>
        <p:spPr>
          <a:xfrm>
            <a:off x="8401942" y="1494023"/>
            <a:ext cx="2939873" cy="2401716"/>
          </a:xfrm>
          <a:custGeom>
            <a:avLst/>
            <a:gdLst>
              <a:gd name="connsiteX0" fmla="*/ 649736 w 2205192"/>
              <a:gd name="connsiteY0" fmla="*/ 0 h 1800870"/>
              <a:gd name="connsiteX1" fmla="*/ 827806 w 2205192"/>
              <a:gd name="connsiteY1" fmla="*/ 92 h 1800870"/>
              <a:gd name="connsiteX2" fmla="*/ 827839 w 2205192"/>
              <a:gd name="connsiteY2" fmla="*/ 0 h 1800870"/>
              <a:gd name="connsiteX3" fmla="*/ 1012617 w 2205192"/>
              <a:gd name="connsiteY3" fmla="*/ 96 h 1800870"/>
              <a:gd name="connsiteX4" fmla="*/ 1012652 w 2205192"/>
              <a:gd name="connsiteY4" fmla="*/ 0 h 1800870"/>
              <a:gd name="connsiteX5" fmla="*/ 1190721 w 2205192"/>
              <a:gd name="connsiteY5" fmla="*/ 92 h 1800870"/>
              <a:gd name="connsiteX6" fmla="*/ 1190755 w 2205192"/>
              <a:gd name="connsiteY6" fmla="*/ 0 h 1800870"/>
              <a:gd name="connsiteX7" fmla="*/ 2205192 w 2205192"/>
              <a:gd name="connsiteY7" fmla="*/ 526 h 1800870"/>
              <a:gd name="connsiteX8" fmla="*/ 1555646 w 2205192"/>
              <a:gd name="connsiteY8" fmla="*/ 1800511 h 1800870"/>
              <a:gd name="connsiteX9" fmla="*/ 1582942 w 2205192"/>
              <a:gd name="connsiteY9" fmla="*/ 1800520 h 1800870"/>
              <a:gd name="connsiteX10" fmla="*/ 1582816 w 2205192"/>
              <a:gd name="connsiteY10" fmla="*/ 1800870 h 1800870"/>
              <a:gd name="connsiteX11" fmla="*/ 1404735 w 2205192"/>
              <a:gd name="connsiteY11" fmla="*/ 1800809 h 1800870"/>
              <a:gd name="connsiteX12" fmla="*/ 1404713 w 2205192"/>
              <a:gd name="connsiteY12" fmla="*/ 1800870 h 1800870"/>
              <a:gd name="connsiteX13" fmla="*/ 1219924 w 2205192"/>
              <a:gd name="connsiteY13" fmla="*/ 1800806 h 1800870"/>
              <a:gd name="connsiteX14" fmla="*/ 1219901 w 2205192"/>
              <a:gd name="connsiteY14" fmla="*/ 1800870 h 1800870"/>
              <a:gd name="connsiteX15" fmla="*/ 1041820 w 2205192"/>
              <a:gd name="connsiteY15" fmla="*/ 1800809 h 1800870"/>
              <a:gd name="connsiteX16" fmla="*/ 1041798 w 2205192"/>
              <a:gd name="connsiteY16" fmla="*/ 1800870 h 1800870"/>
              <a:gd name="connsiteX17" fmla="*/ 0 w 2205192"/>
              <a:gd name="connsiteY17" fmla="*/ 1800511 h 180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05192" h="1800870">
                <a:moveTo>
                  <a:pt x="649736" y="0"/>
                </a:moveTo>
                <a:lnTo>
                  <a:pt x="827806" y="92"/>
                </a:lnTo>
                <a:lnTo>
                  <a:pt x="827839" y="0"/>
                </a:lnTo>
                <a:lnTo>
                  <a:pt x="1012617" y="96"/>
                </a:lnTo>
                <a:lnTo>
                  <a:pt x="1012652" y="0"/>
                </a:lnTo>
                <a:lnTo>
                  <a:pt x="1190721" y="92"/>
                </a:lnTo>
                <a:lnTo>
                  <a:pt x="1190755" y="0"/>
                </a:lnTo>
                <a:lnTo>
                  <a:pt x="2205192" y="526"/>
                </a:lnTo>
                <a:lnTo>
                  <a:pt x="1555646" y="1800511"/>
                </a:lnTo>
                <a:lnTo>
                  <a:pt x="1582942" y="1800520"/>
                </a:lnTo>
                <a:lnTo>
                  <a:pt x="1582816" y="1800870"/>
                </a:lnTo>
                <a:lnTo>
                  <a:pt x="1404735" y="1800809"/>
                </a:lnTo>
                <a:lnTo>
                  <a:pt x="1404713" y="1800870"/>
                </a:lnTo>
                <a:lnTo>
                  <a:pt x="1219924" y="1800806"/>
                </a:lnTo>
                <a:lnTo>
                  <a:pt x="1219901" y="1800870"/>
                </a:lnTo>
                <a:lnTo>
                  <a:pt x="1041820" y="1800809"/>
                </a:lnTo>
                <a:lnTo>
                  <a:pt x="1041798" y="1800870"/>
                </a:lnTo>
                <a:lnTo>
                  <a:pt x="0" y="1800511"/>
                </a:lnTo>
                <a:close/>
              </a:path>
            </a:pathLst>
          </a:custGeom>
          <a:noFill/>
        </p:spPr>
        <p:txBody>
          <a:bodyPr wrap="square" lIns="121858" tIns="60928" rIns="121858" bIns="60928">
            <a:noAutofit/>
          </a:bodyPr>
          <a:lstStyle>
            <a:lvl1pPr>
              <a:defRPr sz="13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606069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50789" y="685963"/>
            <a:ext cx="10482486" cy="3782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3200" cap="all" spc="67" baseline="0">
                <a:solidFill>
                  <a:srgbClr val="00AAE7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852954" y="1411611"/>
            <a:ext cx="60952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850789" y="1143917"/>
            <a:ext cx="10482486" cy="1662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cap="none" spc="0" baseline="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287403" y="2003709"/>
            <a:ext cx="2876071" cy="20112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679453" y="2003709"/>
            <a:ext cx="2876071" cy="20112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6071503" y="2003709"/>
            <a:ext cx="2876071" cy="20112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8457204" y="2003709"/>
            <a:ext cx="2876071" cy="20112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516080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 Pictures at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1183163" y="4064941"/>
            <a:ext cx="3148423" cy="2798077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 lIns="121858" tIns="60928" rIns="121858" bIns="60928">
            <a:noAutofit/>
          </a:bodyPr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6"/>
          </p:nvPr>
        </p:nvSpPr>
        <p:spPr>
          <a:xfrm>
            <a:off x="3517060" y="4064941"/>
            <a:ext cx="3148423" cy="2798077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 lIns="121858" tIns="60928" rIns="121858" bIns="60928">
            <a:noAutofit/>
          </a:bodyPr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7"/>
          </p:nvPr>
        </p:nvSpPr>
        <p:spPr>
          <a:xfrm>
            <a:off x="5850958" y="4064941"/>
            <a:ext cx="3148423" cy="2798077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 lIns="121858" tIns="60928" rIns="121858" bIns="60928">
            <a:noAutofit/>
          </a:bodyPr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8184857" y="4064941"/>
            <a:ext cx="3148423" cy="2798077"/>
          </a:xfrm>
          <a:custGeom>
            <a:avLst/>
            <a:gdLst>
              <a:gd name="connsiteX0" fmla="*/ 756964 w 2361625"/>
              <a:gd name="connsiteY0" fmla="*/ 0 h 2098072"/>
              <a:gd name="connsiteX1" fmla="*/ 1179693 w 2361625"/>
              <a:gd name="connsiteY1" fmla="*/ 219 h 2098072"/>
              <a:gd name="connsiteX2" fmla="*/ 1179772 w 2361625"/>
              <a:gd name="connsiteY2" fmla="*/ 0 h 2098072"/>
              <a:gd name="connsiteX3" fmla="*/ 2361625 w 2361625"/>
              <a:gd name="connsiteY3" fmla="*/ 613 h 2098072"/>
              <a:gd name="connsiteX4" fmla="*/ 1604882 w 2361625"/>
              <a:gd name="connsiteY4" fmla="*/ 2097653 h 2098072"/>
              <a:gd name="connsiteX5" fmla="*/ 1636683 w 2361625"/>
              <a:gd name="connsiteY5" fmla="*/ 2097664 h 2098072"/>
              <a:gd name="connsiteX6" fmla="*/ 1636536 w 2361625"/>
              <a:gd name="connsiteY6" fmla="*/ 2098072 h 2098072"/>
              <a:gd name="connsiteX7" fmla="*/ 1213781 w 2361625"/>
              <a:gd name="connsiteY7" fmla="*/ 2097926 h 2098072"/>
              <a:gd name="connsiteX8" fmla="*/ 1213728 w 2361625"/>
              <a:gd name="connsiteY8" fmla="*/ 2098072 h 2098072"/>
              <a:gd name="connsiteX9" fmla="*/ 0 w 2361625"/>
              <a:gd name="connsiteY9" fmla="*/ 2097653 h 209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1625" h="2098072">
                <a:moveTo>
                  <a:pt x="756964" y="0"/>
                </a:moveTo>
                <a:lnTo>
                  <a:pt x="1179693" y="219"/>
                </a:lnTo>
                <a:lnTo>
                  <a:pt x="1179772" y="0"/>
                </a:lnTo>
                <a:lnTo>
                  <a:pt x="2361625" y="613"/>
                </a:lnTo>
                <a:lnTo>
                  <a:pt x="1604882" y="2097653"/>
                </a:lnTo>
                <a:lnTo>
                  <a:pt x="1636683" y="2097664"/>
                </a:lnTo>
                <a:lnTo>
                  <a:pt x="1636536" y="2098072"/>
                </a:lnTo>
                <a:lnTo>
                  <a:pt x="1213781" y="2097926"/>
                </a:lnTo>
                <a:lnTo>
                  <a:pt x="1213728" y="2098072"/>
                </a:lnTo>
                <a:lnTo>
                  <a:pt x="0" y="2097653"/>
                </a:lnTo>
                <a:close/>
              </a:path>
            </a:pathLst>
          </a:custGeom>
        </p:spPr>
        <p:txBody>
          <a:bodyPr wrap="square" lIns="121858" tIns="60928" rIns="121858" bIns="60928">
            <a:noAutofit/>
          </a:bodyPr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029879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615099" y="3436525"/>
            <a:ext cx="2391089" cy="254781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3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8538156" y="832565"/>
            <a:ext cx="2391089" cy="254781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3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9639501" y="2060516"/>
            <a:ext cx="2391089" cy="254781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3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191790" y="2469047"/>
            <a:ext cx="2619715" cy="3195823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90810 w 2619410"/>
              <a:gd name="connsiteY2" fmla="*/ 648463 h 3194296"/>
              <a:gd name="connsiteX3" fmla="*/ 1473199 w 2619410"/>
              <a:gd name="connsiteY3" fmla="*/ 3194296 h 3194296"/>
              <a:gd name="connsiteX4" fmla="*/ 0 w 2619410"/>
              <a:gd name="connsiteY4" fmla="*/ 3193787 h 3194296"/>
              <a:gd name="connsiteX5" fmla="*/ 233730 w 2619410"/>
              <a:gd name="connsiteY5" fmla="*/ 2546089 h 3194296"/>
              <a:gd name="connsiteX6" fmla="*/ 228600 w 2619410"/>
              <a:gd name="connsiteY6" fmla="*/ 2546087 h 3194296"/>
              <a:gd name="connsiteX7" fmla="*/ 1147388 w 2619410"/>
              <a:gd name="connsiteY7" fmla="*/ 0 h 3194296"/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1473199 w 2619410"/>
              <a:gd name="connsiteY2" fmla="*/ 3194296 h 3194296"/>
              <a:gd name="connsiteX3" fmla="*/ 0 w 2619410"/>
              <a:gd name="connsiteY3" fmla="*/ 3193787 h 3194296"/>
              <a:gd name="connsiteX4" fmla="*/ 233730 w 2619410"/>
              <a:gd name="connsiteY4" fmla="*/ 2546089 h 3194296"/>
              <a:gd name="connsiteX5" fmla="*/ 228600 w 2619410"/>
              <a:gd name="connsiteY5" fmla="*/ 2546087 h 3194296"/>
              <a:gd name="connsiteX6" fmla="*/ 1147388 w 2619410"/>
              <a:gd name="connsiteY6" fmla="*/ 0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lnTo>
                  <a:pt x="1147388" y="0"/>
                </a:lnTo>
                <a:close/>
              </a:path>
            </a:pathLst>
          </a:custGeom>
          <a:noFill/>
        </p:spPr>
        <p:txBody>
          <a:bodyPr wrap="square" lIns="121858" tIns="60928" rIns="121858" bIns="60928">
            <a:noAutofit/>
          </a:bodyPr>
          <a:lstStyle>
            <a:lvl1pPr>
              <a:defRPr sz="13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091715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011712" y="3466770"/>
            <a:ext cx="3187332" cy="33962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7265051" y="0"/>
            <a:ext cx="3187332" cy="33962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8870056" y="1227951"/>
            <a:ext cx="3187332" cy="339624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  <a:gd name="connsiteX0" fmla="*/ 0 w 12191"/>
              <a:gd name="connsiteY0" fmla="*/ 10003 h 10003"/>
              <a:gd name="connsiteX1" fmla="*/ 4713 w 12191"/>
              <a:gd name="connsiteY1" fmla="*/ 0 h 10003"/>
              <a:gd name="connsiteX2" fmla="*/ 12191 w 12191"/>
              <a:gd name="connsiteY2" fmla="*/ 0 h 10003"/>
              <a:gd name="connsiteX3" fmla="*/ 9683 w 12191"/>
              <a:gd name="connsiteY3" fmla="*/ 9968 h 10003"/>
              <a:gd name="connsiteX4" fmla="*/ 0 w 12191"/>
              <a:gd name="connsiteY4" fmla="*/ 10003 h 10003"/>
              <a:gd name="connsiteX0" fmla="*/ 0 w 12191"/>
              <a:gd name="connsiteY0" fmla="*/ 10003 h 10005"/>
              <a:gd name="connsiteX1" fmla="*/ 4713 w 12191"/>
              <a:gd name="connsiteY1" fmla="*/ 0 h 10005"/>
              <a:gd name="connsiteX2" fmla="*/ 12191 w 12191"/>
              <a:gd name="connsiteY2" fmla="*/ 0 h 10005"/>
              <a:gd name="connsiteX3" fmla="*/ 7496 w 12191"/>
              <a:gd name="connsiteY3" fmla="*/ 10005 h 10005"/>
              <a:gd name="connsiteX4" fmla="*/ 0 w 12191"/>
              <a:gd name="connsiteY4" fmla="*/ 10003 h 10005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496 w 12191"/>
              <a:gd name="connsiteY3" fmla="*/ 10008 h 10008"/>
              <a:gd name="connsiteX4" fmla="*/ 0 w 12191"/>
              <a:gd name="connsiteY4" fmla="*/ 10006 h 10008"/>
              <a:gd name="connsiteX0" fmla="*/ 0 w 12191"/>
              <a:gd name="connsiteY0" fmla="*/ 10006 h 10008"/>
              <a:gd name="connsiteX1" fmla="*/ 4685 w 12191"/>
              <a:gd name="connsiteY1" fmla="*/ 0 h 10008"/>
              <a:gd name="connsiteX2" fmla="*/ 12191 w 12191"/>
              <a:gd name="connsiteY2" fmla="*/ 3 h 10008"/>
              <a:gd name="connsiteX3" fmla="*/ 7512 w 12191"/>
              <a:gd name="connsiteY3" fmla="*/ 10008 h 10008"/>
              <a:gd name="connsiteX4" fmla="*/ 0 w 12191"/>
              <a:gd name="connsiteY4" fmla="*/ 10006 h 1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" h="10008">
                <a:moveTo>
                  <a:pt x="0" y="10006"/>
                </a:moveTo>
                <a:lnTo>
                  <a:pt x="4685" y="0"/>
                </a:lnTo>
                <a:lnTo>
                  <a:pt x="12191" y="3"/>
                </a:lnTo>
                <a:lnTo>
                  <a:pt x="7512" y="10008"/>
                </a:lnTo>
                <a:lnTo>
                  <a:pt x="0" y="10006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359319" y="1528587"/>
            <a:ext cx="3492092" cy="4260048"/>
          </a:xfrm>
          <a:custGeom>
            <a:avLst/>
            <a:gdLst>
              <a:gd name="connsiteX0" fmla="*/ 1147388 w 2619410"/>
              <a:gd name="connsiteY0" fmla="*/ 0 h 3194296"/>
              <a:gd name="connsiteX1" fmla="*/ 2619410 w 2619410"/>
              <a:gd name="connsiteY1" fmla="*/ 763 h 3194296"/>
              <a:gd name="connsiteX2" fmla="*/ 2385956 w 2619410"/>
              <a:gd name="connsiteY2" fmla="*/ 648461 h 3194296"/>
              <a:gd name="connsiteX3" fmla="*/ 2390810 w 2619410"/>
              <a:gd name="connsiteY3" fmla="*/ 648463 h 3194296"/>
              <a:gd name="connsiteX4" fmla="*/ 1473199 w 2619410"/>
              <a:gd name="connsiteY4" fmla="*/ 3194296 h 3194296"/>
              <a:gd name="connsiteX5" fmla="*/ 0 w 2619410"/>
              <a:gd name="connsiteY5" fmla="*/ 3193787 h 3194296"/>
              <a:gd name="connsiteX6" fmla="*/ 233730 w 2619410"/>
              <a:gd name="connsiteY6" fmla="*/ 2546089 h 3194296"/>
              <a:gd name="connsiteX7" fmla="*/ 228600 w 2619410"/>
              <a:gd name="connsiteY7" fmla="*/ 2546087 h 319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19410" h="3194296">
                <a:moveTo>
                  <a:pt x="1147388" y="0"/>
                </a:moveTo>
                <a:lnTo>
                  <a:pt x="2619410" y="763"/>
                </a:lnTo>
                <a:lnTo>
                  <a:pt x="2385956" y="648461"/>
                </a:lnTo>
                <a:lnTo>
                  <a:pt x="2390810" y="648463"/>
                </a:lnTo>
                <a:lnTo>
                  <a:pt x="1473199" y="3194296"/>
                </a:lnTo>
                <a:lnTo>
                  <a:pt x="0" y="3193787"/>
                </a:lnTo>
                <a:lnTo>
                  <a:pt x="233730" y="2546089"/>
                </a:lnTo>
                <a:lnTo>
                  <a:pt x="228600" y="2546087"/>
                </a:lnTo>
                <a:close/>
              </a:path>
            </a:pathLst>
          </a:custGeom>
          <a:noFill/>
        </p:spPr>
        <p:txBody>
          <a:bodyPr wrap="square" lIns="121858" tIns="60928" rIns="121858" bIns="60928">
            <a:noAutofit/>
          </a:bodyPr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944643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817536" cy="6859588"/>
          </a:xfrm>
          <a:prstGeom prst="rect">
            <a:avLst/>
          </a:prstGeom>
        </p:spPr>
        <p:txBody>
          <a:bodyPr lIns="121858" tIns="60928" rIns="121858" bIns="60928"/>
          <a:lstStyle>
            <a:lvl1pPr>
              <a:defRPr sz="1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891428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a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372877" y="0"/>
            <a:ext cx="5817536" cy="6859588"/>
          </a:xfrm>
          <a:prstGeom prst="rect">
            <a:avLst/>
          </a:prstGeom>
        </p:spPr>
        <p:txBody>
          <a:bodyPr lIns="121858" tIns="60928" rIns="121858" bIns="60928"/>
          <a:lstStyle>
            <a:lvl1pPr>
              <a:defRPr sz="19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41184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2512809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 userDrawn="1">
          <p15:clr>
            <a:srgbClr val="FBAE40"/>
          </p15:clr>
        </p15:guide>
        <p15:guide id="2" pos="402" userDrawn="1">
          <p15:clr>
            <a:srgbClr val="FBAE40"/>
          </p15:clr>
        </p15:guide>
        <p15:guide id="3" pos="5355" userDrawn="1">
          <p15:clr>
            <a:srgbClr val="FBAE40"/>
          </p15:clr>
        </p15:guide>
        <p15:guide id="4" orient="horz" pos="2916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App Show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50789" y="695488"/>
            <a:ext cx="10482486" cy="3782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3200" cap="all" spc="67" baseline="0">
                <a:solidFill>
                  <a:srgbClr val="00AAE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852954" y="1411611"/>
            <a:ext cx="60952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850789" y="1143917"/>
            <a:ext cx="10482486" cy="1662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cap="none" spc="0" baseline="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229102" y="2447438"/>
            <a:ext cx="1750756" cy="3146095"/>
          </a:xfrm>
          <a:prstGeom prst="rect">
            <a:avLst/>
          </a:prstGeom>
        </p:spPr>
        <p:txBody>
          <a:bodyPr lIns="121858" tIns="60928" rIns="121858" bIns="60928"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756518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Showcase in i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50789" y="685963"/>
            <a:ext cx="10482486" cy="3782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3200" cap="all" spc="67" baseline="0">
                <a:solidFill>
                  <a:srgbClr val="00AAE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852954" y="1411611"/>
            <a:ext cx="60952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850789" y="1143917"/>
            <a:ext cx="10482486" cy="1662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cap="none" spc="0" baseline="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114632" y="2299237"/>
            <a:ext cx="3916735" cy="2358513"/>
          </a:xfrm>
          <a:prstGeom prst="rect">
            <a:avLst/>
          </a:prstGeom>
        </p:spPr>
        <p:txBody>
          <a:bodyPr lIns="121858" tIns="60928" rIns="121858" bIns="60928"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131364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2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50794" y="2033177"/>
            <a:ext cx="4939657" cy="3810882"/>
          </a:xfrm>
          <a:prstGeom prst="rect">
            <a:avLst/>
          </a:prstGeom>
        </p:spPr>
        <p:txBody>
          <a:bodyPr lIns="121858" tIns="60928" rIns="121858" bIns="60928"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50789" y="685963"/>
            <a:ext cx="10482486" cy="3782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3200" cap="all" spc="67" baseline="0">
                <a:solidFill>
                  <a:srgbClr val="00AAE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852954" y="1411611"/>
            <a:ext cx="60952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850789" y="1143917"/>
            <a:ext cx="10482486" cy="1662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cap="none" spc="0" baseline="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6393623" y="2033177"/>
            <a:ext cx="4939657" cy="3810882"/>
          </a:xfrm>
          <a:prstGeom prst="rect">
            <a:avLst/>
          </a:prstGeom>
        </p:spPr>
        <p:txBody>
          <a:bodyPr lIns="121858" tIns="60928" rIns="121858" bIns="60928"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689162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howcase (3 Pictur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50790" y="2033177"/>
            <a:ext cx="3104580" cy="3810882"/>
          </a:xfrm>
          <a:prstGeom prst="rect">
            <a:avLst/>
          </a:prstGeom>
        </p:spPr>
        <p:txBody>
          <a:bodyPr lIns="121858" tIns="60928" rIns="121858" bIns="60928"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50789" y="685963"/>
            <a:ext cx="10482486" cy="3782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3200" cap="all" spc="67" baseline="0">
                <a:solidFill>
                  <a:srgbClr val="00AAE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852954" y="1411611"/>
            <a:ext cx="60952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850789" y="1143917"/>
            <a:ext cx="10482486" cy="1662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cap="none" spc="0" baseline="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 here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542917" y="2033177"/>
            <a:ext cx="3104580" cy="3810882"/>
          </a:xfrm>
          <a:prstGeom prst="rect">
            <a:avLst/>
          </a:prstGeom>
        </p:spPr>
        <p:txBody>
          <a:bodyPr lIns="121858" tIns="60928" rIns="121858" bIns="60928"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8228695" y="2033177"/>
            <a:ext cx="3104580" cy="3810882"/>
          </a:xfrm>
          <a:prstGeom prst="rect">
            <a:avLst/>
          </a:prstGeom>
        </p:spPr>
        <p:txBody>
          <a:bodyPr lIns="121858" tIns="60928" rIns="121858" bIns="60928"/>
          <a:lstStyle>
            <a:lvl1pPr>
              <a:defRPr sz="16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982106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testo 19">
            <a:extLst>
              <a:ext uri="{FF2B5EF4-FFF2-40B4-BE49-F238E27FC236}">
                <a16:creationId xmlns:a16="http://schemas.microsoft.com/office/drawing/2014/main" id="{8F1C303B-C924-4CA6-8AB1-082B03238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6346" y="2214420"/>
            <a:ext cx="8689447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1" name="Segnaposto titolo 18">
            <a:extLst>
              <a:ext uri="{FF2B5EF4-FFF2-40B4-BE49-F238E27FC236}">
                <a16:creationId xmlns:a16="http://schemas.microsoft.com/office/drawing/2014/main" id="{2D3CCD4E-97AF-4851-B732-02C5512984F0}"/>
              </a:ext>
            </a:extLst>
          </p:cNvPr>
          <p:cNvSpPr txBox="1">
            <a:spLocks/>
          </p:cNvSpPr>
          <p:nvPr userDrawn="1"/>
        </p:nvSpPr>
        <p:spPr>
          <a:xfrm>
            <a:off x="1382304" y="525605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775A8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sz="2400"/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26028B7A-49BF-4E94-A699-F44E293F4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624" y="6560759"/>
            <a:ext cx="656615" cy="365210"/>
          </a:xfrm>
          <a:prstGeom prst="rect">
            <a:avLst/>
          </a:prstGeom>
        </p:spPr>
        <p:txBody>
          <a:bodyPr/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fld id="{5DF37C41-ABAD-4298-847D-289AF6EAF0EA}" type="slidenum">
              <a:rPr lang="it-IT" smtClean="0"/>
              <a:pPr/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30587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750891" y="636589"/>
            <a:ext cx="10815639" cy="439736"/>
          </a:xfrm>
          <a:prstGeom prst="rect">
            <a:avLst/>
          </a:prstGeom>
        </p:spPr>
        <p:txBody>
          <a:bodyPr lIns="91396" tIns="45696" rIns="91396" bIns="45696"/>
          <a:lstStyle>
            <a:lvl1pPr>
              <a:defRPr b="0">
                <a:solidFill>
                  <a:srgbClr val="00AAE7"/>
                </a:solidFill>
                <a:latin typeface="Lato Black"/>
              </a:defRPr>
            </a:lvl1pPr>
          </a:lstStyle>
          <a:p>
            <a:r>
              <a:rPr lang="en-US" dirty="0"/>
              <a:t>Click to edit Master title style</a:t>
            </a:r>
            <a:endParaRPr lang="lb-LU" dirty="0"/>
          </a:p>
        </p:txBody>
      </p:sp>
    </p:spTree>
    <p:extLst>
      <p:ext uri="{BB962C8B-B14F-4D97-AF65-F5344CB8AC3E}">
        <p14:creationId xmlns:p14="http://schemas.microsoft.com/office/powerpoint/2010/main" val="596903390"/>
      </p:ext>
    </p:extLst>
  </p:cSld>
  <p:clrMapOvr>
    <a:masterClrMapping/>
  </p:clrMapOvr>
  <p:transition spd="slow" advClick="0" advTm="1000">
    <p:push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ur Servic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11030056" y="6345589"/>
            <a:ext cx="30322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913526"/>
            <a:fld id="{B5D67274-A358-4A3D-B8D0-184382E74259}" type="slidenum">
              <a:rPr lang="en-US" sz="900" smtClean="0">
                <a:solidFill>
                  <a:srgbClr val="848484"/>
                </a:solidFill>
                <a:latin typeface="Lato" panose="020F0502020204030203" pitchFamily="34" charset="0"/>
              </a:rPr>
              <a:pPr algn="r" defTabSz="913526"/>
              <a:t>‹N°›</a:t>
            </a:fld>
            <a:endParaRPr lang="en-US" sz="900" dirty="0">
              <a:solidFill>
                <a:srgbClr val="848484"/>
              </a:solidFill>
              <a:latin typeface="Lato" panose="020F0502020204030203" pitchFamily="34" charset="0"/>
            </a:endParaRP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287403" y="2003708"/>
            <a:ext cx="2876071" cy="20112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03814" tIns="51906" rIns="103814" bIns="51906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679455" y="2003708"/>
            <a:ext cx="2876071" cy="20112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03814" tIns="51906" rIns="103814" bIns="51906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6071504" y="2003708"/>
            <a:ext cx="2876071" cy="20112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03814" tIns="51906" rIns="103814" bIns="51906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8457204" y="2003708"/>
            <a:ext cx="2876071" cy="20112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03814" tIns="51906" rIns="103814" bIns="51906"/>
          <a:lstStyle>
            <a:lvl1pPr>
              <a:defRPr sz="12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50790" y="685963"/>
            <a:ext cx="10482486" cy="3782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3000" cap="all" spc="61" baseline="0">
                <a:solidFill>
                  <a:srgbClr val="00B0F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852955" y="1185934"/>
            <a:ext cx="609521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932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pos="436">
          <p15:clr>
            <a:srgbClr val="FBAE40"/>
          </p15:clr>
        </p15:guide>
        <p15:guide id="3" pos="5801">
          <p15:clr>
            <a:srgbClr val="FBAE40"/>
          </p15:clr>
        </p15:guide>
        <p15:guide id="4" orient="horz" pos="3888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850790" y="685963"/>
            <a:ext cx="10482486" cy="3782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3000" cap="all" spc="61" baseline="0">
                <a:solidFill>
                  <a:srgbClr val="00B0F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852955" y="1185934"/>
            <a:ext cx="609521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11030056" y="6345589"/>
            <a:ext cx="30322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913526"/>
            <a:fld id="{B5D67274-A358-4A3D-B8D0-184382E74259}" type="slidenum">
              <a:rPr lang="en-US" sz="900" smtClean="0">
                <a:solidFill>
                  <a:srgbClr val="848484"/>
                </a:solidFill>
                <a:latin typeface="Lato" panose="020F0502020204030203" pitchFamily="34" charset="0"/>
              </a:rPr>
              <a:pPr algn="r" defTabSz="913526"/>
              <a:t>‹N°›</a:t>
            </a:fld>
            <a:endParaRPr lang="en-US" sz="900" dirty="0">
              <a:solidFill>
                <a:srgbClr val="848484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77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pos="436">
          <p15:clr>
            <a:srgbClr val="FBAE40"/>
          </p15:clr>
        </p15:guide>
        <p15:guide id="3" pos="5801">
          <p15:clr>
            <a:srgbClr val="FBAE40"/>
          </p15:clr>
        </p15:guide>
        <p15:guide id="4" orient="horz" pos="3888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titolo 18">
            <a:extLst>
              <a:ext uri="{FF2B5EF4-FFF2-40B4-BE49-F238E27FC236}">
                <a16:creationId xmlns:a16="http://schemas.microsoft.com/office/drawing/2014/main" id="{2D3CCD4E-97AF-4851-B732-02C5512984F0}"/>
              </a:ext>
            </a:extLst>
          </p:cNvPr>
          <p:cNvSpPr txBox="1">
            <a:spLocks/>
          </p:cNvSpPr>
          <p:nvPr userDrawn="1"/>
        </p:nvSpPr>
        <p:spPr>
          <a:xfrm>
            <a:off x="1382304" y="525605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775A8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sz="2400"/>
          </a:p>
        </p:txBody>
      </p:sp>
      <p:sp>
        <p:nvSpPr>
          <p:cNvPr id="5" name="Segnaposto testo 19">
            <a:extLst>
              <a:ext uri="{FF2B5EF4-FFF2-40B4-BE49-F238E27FC236}">
                <a16:creationId xmlns:a16="http://schemas.microsoft.com/office/drawing/2014/main" id="{8ECD11F1-6CA6-4804-BC02-1A8C2120F2F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82304" y="1610849"/>
            <a:ext cx="8689447" cy="3971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lnSpc>
                <a:spcPts val="2200"/>
              </a:lnSpc>
              <a:defRPr sz="1600">
                <a:solidFill>
                  <a:schemeClr val="bg2">
                    <a:lumMod val="25000"/>
                  </a:schemeClr>
                </a:solidFill>
              </a:defRPr>
            </a:lvl1pPr>
            <a:lvl2pPr marL="685800" indent="-228600" algn="l">
              <a:lnSpc>
                <a:spcPts val="2200"/>
              </a:lnSpc>
              <a:buFont typeface="Calibri Light" panose="020F0302020204030204" pitchFamily="34" charset="0"/>
              <a:buChar char="›"/>
              <a:defRPr sz="1600">
                <a:solidFill>
                  <a:schemeClr val="bg2">
                    <a:lumMod val="25000"/>
                  </a:schemeClr>
                </a:solidFill>
              </a:defRPr>
            </a:lvl2pPr>
            <a:lvl3pPr marL="1143000" indent="-228600">
              <a:lnSpc>
                <a:spcPts val="2200"/>
              </a:lnSpc>
              <a:buFont typeface="Calibri Light" panose="020F0302020204030204" pitchFamily="34" charset="0"/>
              <a:buChar char="›"/>
              <a:defRPr sz="1600">
                <a:solidFill>
                  <a:schemeClr val="bg2">
                    <a:lumMod val="25000"/>
                  </a:schemeClr>
                </a:solidFill>
              </a:defRPr>
            </a:lvl3pPr>
            <a:lvl4pPr marL="1600200" indent="-228600">
              <a:lnSpc>
                <a:spcPts val="2200"/>
              </a:lnSpc>
              <a:buFont typeface="Calibri Light" panose="020F0302020204030204" pitchFamily="34" charset="0"/>
              <a:buChar char="›"/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 marL="2057400" indent="-228600">
              <a:lnSpc>
                <a:spcPts val="2200"/>
              </a:lnSpc>
              <a:buFont typeface="Calibri Light" panose="020F0302020204030204" pitchFamily="34" charset="0"/>
              <a:buChar char="›"/>
              <a:defRPr sz="1600"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it-IT"/>
              <a:t>Testo – Calibri light – 16 </a:t>
            </a:r>
            <a:r>
              <a:rPr lang="it-IT" err="1"/>
              <a:t>pt</a:t>
            </a:r>
            <a:r>
              <a:rPr lang="it-IT"/>
              <a:t> – grigio chiaro sfondo 2 più scuro 75%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BAEC73B8-A357-4563-B9F2-BAF7D81CFE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2305" y="450670"/>
            <a:ext cx="9007252" cy="447314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E5E85"/>
                </a:solidFill>
              </a:defRPr>
            </a:lvl1pPr>
          </a:lstStyle>
          <a:p>
            <a:r>
              <a:rPr lang="it-IT"/>
              <a:t>TITOLO – MAIUSC – CALIBRI LIGHT 24 PT BLU SCURO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DD844DBA-2434-407B-A9BC-2F4C13F7E7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2534" y="1030527"/>
            <a:ext cx="9007023" cy="447779"/>
          </a:xfrm>
          <a:prstGeom prst="rect">
            <a:avLst/>
          </a:prstGeom>
        </p:spPr>
        <p:txBody>
          <a:bodyPr/>
          <a:lstStyle>
            <a:lvl1pPr algn="l">
              <a:defRPr sz="1800" u="none">
                <a:solidFill>
                  <a:srgbClr val="0775A8"/>
                </a:solidFill>
              </a:defRPr>
            </a:lvl1pPr>
          </a:lstStyle>
          <a:p>
            <a:r>
              <a:rPr lang="en-US">
                <a:solidFill>
                  <a:srgbClr val="0775A8"/>
                </a:solidFill>
                <a:latin typeface="Calibri Light" panose="020F0302020204030204" pitchFamily="34" charset="0"/>
              </a:rPr>
              <a:t>SOTTOTITOLO- MAIUSC- CALIBRI LIGHT 18 PT BLU CHIARO</a:t>
            </a:r>
            <a:endParaRPr lang="it-IT">
              <a:solidFill>
                <a:srgbClr val="0775A8"/>
              </a:solidFill>
              <a:latin typeface="Calibri Light" panose="020F0302020204030204" pitchFamily="34" charset="0"/>
            </a:endParaRPr>
          </a:p>
        </p:txBody>
      </p:sp>
      <p:sp>
        <p:nvSpPr>
          <p:cNvPr id="9" name="Segnaposto numero diapositiva 3">
            <a:extLst>
              <a:ext uri="{FF2B5EF4-FFF2-40B4-BE49-F238E27FC236}">
                <a16:creationId xmlns:a16="http://schemas.microsoft.com/office/drawing/2014/main" id="{957C551C-CECA-411A-8699-1C5B2AD33E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531" y="6499175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+mj-lt"/>
              </a:defRPr>
            </a:lvl1pPr>
          </a:lstStyle>
          <a:p>
            <a:fld id="{998D29F5-8278-442E-B972-5465EC0790F6}" type="slidenum">
              <a:rPr lang="it-IT" smtClean="0"/>
              <a:pPr/>
              <a:t>‹N°›</a:t>
            </a:fld>
            <a:endParaRPr lang="it-IT"/>
          </a:p>
        </p:txBody>
      </p:sp>
      <p:sp>
        <p:nvSpPr>
          <p:cNvPr id="12" name="Segnaposto testo 6">
            <a:extLst>
              <a:ext uri="{FF2B5EF4-FFF2-40B4-BE49-F238E27FC236}">
                <a16:creationId xmlns:a16="http://schemas.microsoft.com/office/drawing/2014/main" id="{185287DF-F1FD-4E31-9632-F94EA37654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97729" y="6563804"/>
            <a:ext cx="1303544" cy="23500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it-IT"/>
              <a:t>WWW.INFOCERT.IT</a:t>
            </a:r>
          </a:p>
        </p:txBody>
      </p:sp>
    </p:spTree>
    <p:extLst>
      <p:ext uri="{BB962C8B-B14F-4D97-AF65-F5344CB8AC3E}">
        <p14:creationId xmlns:p14="http://schemas.microsoft.com/office/powerpoint/2010/main" val="38248327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9896472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0413" cy="6859588"/>
          </a:xfrm>
          <a:prstGeom prst="rect">
            <a:avLst/>
          </a:prstGeom>
        </p:spPr>
        <p:txBody>
          <a:bodyPr lIns="121858" tIns="60928" rIns="121858" bIns="60928"/>
          <a:lstStyle>
            <a:lvl1pPr>
              <a:defRPr sz="27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908955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287403" y="1431203"/>
            <a:ext cx="2876071" cy="20112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3679453" y="1431203"/>
            <a:ext cx="2876071" cy="20112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1503" y="1431203"/>
            <a:ext cx="2876071" cy="20112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457204" y="1431203"/>
            <a:ext cx="2876071" cy="201129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842310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2063909" y="2088285"/>
            <a:ext cx="1765735" cy="12348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3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3536546" y="2088285"/>
            <a:ext cx="1765735" cy="12348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3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3288313" y="736128"/>
            <a:ext cx="1765735" cy="12348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3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405447" y="3464969"/>
            <a:ext cx="1765735" cy="123481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3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26774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P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681443" y="1494028"/>
            <a:ext cx="3420804" cy="239224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</p:spPr>
        <p:txBody>
          <a:bodyPr lIns="121858" tIns="60928" rIns="121858" bIns="60928"/>
          <a:lstStyle>
            <a:lvl1pPr>
              <a:defRPr sz="1300">
                <a:solidFill>
                  <a:schemeClr val="accent4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42835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icture Placeholder 95"/>
          <p:cNvSpPr>
            <a:spLocks noGrp="1"/>
          </p:cNvSpPr>
          <p:nvPr>
            <p:ph type="pic" sz="quarter" idx="13"/>
          </p:nvPr>
        </p:nvSpPr>
        <p:spPr>
          <a:xfrm>
            <a:off x="6715929" y="745244"/>
            <a:ext cx="5068488" cy="5129463"/>
          </a:xfrm>
          <a:custGeom>
            <a:avLst/>
            <a:gdLst>
              <a:gd name="connsiteX0" fmla="*/ 2715847 w 3801861"/>
              <a:gd name="connsiteY0" fmla="*/ 999408 h 3846207"/>
              <a:gd name="connsiteX1" fmla="*/ 3004433 w 3801861"/>
              <a:gd name="connsiteY1" fmla="*/ 999408 h 3846207"/>
              <a:gd name="connsiteX2" fmla="*/ 1977716 w 3801861"/>
              <a:gd name="connsiteY2" fmla="*/ 3845344 h 3846207"/>
              <a:gd name="connsiteX3" fmla="*/ 1688819 w 3801861"/>
              <a:gd name="connsiteY3" fmla="*/ 3846207 h 3846207"/>
              <a:gd name="connsiteX4" fmla="*/ 375075 w 3801861"/>
              <a:gd name="connsiteY4" fmla="*/ 968397 h 3846207"/>
              <a:gd name="connsiteX5" fmla="*/ 663661 w 3801861"/>
              <a:gd name="connsiteY5" fmla="*/ 968397 h 3846207"/>
              <a:gd name="connsiteX6" fmla="*/ 288586 w 3801861"/>
              <a:gd name="connsiteY6" fmla="*/ 2008061 h 3846207"/>
              <a:gd name="connsiteX7" fmla="*/ 0 w 3801861"/>
              <a:gd name="connsiteY7" fmla="*/ 2008061 h 3846207"/>
              <a:gd name="connsiteX8" fmla="*/ 3513275 w 3801861"/>
              <a:gd name="connsiteY8" fmla="*/ 699169 h 3846207"/>
              <a:gd name="connsiteX9" fmla="*/ 3801861 w 3801861"/>
              <a:gd name="connsiteY9" fmla="*/ 699169 h 3846207"/>
              <a:gd name="connsiteX10" fmla="*/ 3291462 w 3801861"/>
              <a:gd name="connsiteY10" fmla="*/ 2113935 h 3846207"/>
              <a:gd name="connsiteX11" fmla="*/ 3002877 w 3801861"/>
              <a:gd name="connsiteY11" fmla="*/ 2113935 h 3846207"/>
              <a:gd name="connsiteX12" fmla="*/ 814957 w 3801861"/>
              <a:gd name="connsiteY12" fmla="*/ 685709 h 3846207"/>
              <a:gd name="connsiteX13" fmla="*/ 1103543 w 3801861"/>
              <a:gd name="connsiteY13" fmla="*/ 685709 h 3846207"/>
              <a:gd name="connsiteX14" fmla="*/ 513100 w 3801861"/>
              <a:gd name="connsiteY14" fmla="*/ 2322344 h 3846207"/>
              <a:gd name="connsiteX15" fmla="*/ 224515 w 3801861"/>
              <a:gd name="connsiteY15" fmla="*/ 2322344 h 3846207"/>
              <a:gd name="connsiteX16" fmla="*/ 2152597 w 3801861"/>
              <a:gd name="connsiteY16" fmla="*/ 685564 h 3846207"/>
              <a:gd name="connsiteX17" fmla="*/ 2441183 w 3801861"/>
              <a:gd name="connsiteY17" fmla="*/ 685564 h 3846207"/>
              <a:gd name="connsiteX18" fmla="*/ 1414466 w 3801861"/>
              <a:gd name="connsiteY18" fmla="*/ 3531500 h 3846207"/>
              <a:gd name="connsiteX19" fmla="*/ 1125569 w 3801861"/>
              <a:gd name="connsiteY19" fmla="*/ 3532363 h 3846207"/>
              <a:gd name="connsiteX20" fmla="*/ 1594584 w 3801861"/>
              <a:gd name="connsiteY20" fmla="*/ 406402 h 3846207"/>
              <a:gd name="connsiteX21" fmla="*/ 1883170 w 3801861"/>
              <a:gd name="connsiteY21" fmla="*/ 406402 h 3846207"/>
              <a:gd name="connsiteX22" fmla="*/ 1778805 w 3801861"/>
              <a:gd name="connsiteY22" fmla="*/ 695692 h 3846207"/>
              <a:gd name="connsiteX23" fmla="*/ 1779337 w 3801861"/>
              <a:gd name="connsiteY23" fmla="*/ 695692 h 3846207"/>
              <a:gd name="connsiteX24" fmla="*/ 680132 w 3801861"/>
              <a:gd name="connsiteY24" fmla="*/ 3742555 h 3846207"/>
              <a:gd name="connsiteX25" fmla="*/ 391235 w 3801861"/>
              <a:gd name="connsiteY25" fmla="*/ 3743418 h 3846207"/>
              <a:gd name="connsiteX26" fmla="*/ 1428027 w 3801861"/>
              <a:gd name="connsiteY26" fmla="*/ 869560 h 3846207"/>
              <a:gd name="connsiteX27" fmla="*/ 1427493 w 3801861"/>
              <a:gd name="connsiteY27" fmla="*/ 869561 h 3846207"/>
              <a:gd name="connsiteX28" fmla="*/ 3290048 w 3801861"/>
              <a:gd name="connsiteY28" fmla="*/ 381325 h 3846207"/>
              <a:gd name="connsiteX29" fmla="*/ 3578634 w 3801861"/>
              <a:gd name="connsiteY29" fmla="*/ 381325 h 3846207"/>
              <a:gd name="connsiteX30" fmla="*/ 2616998 w 3801861"/>
              <a:gd name="connsiteY30" fmla="*/ 3046863 h 3846207"/>
              <a:gd name="connsiteX31" fmla="*/ 2328101 w 3801861"/>
              <a:gd name="connsiteY31" fmla="*/ 3047726 h 3846207"/>
              <a:gd name="connsiteX32" fmla="*/ 1962856 w 3801861"/>
              <a:gd name="connsiteY32" fmla="*/ 313699 h 3846207"/>
              <a:gd name="connsiteX33" fmla="*/ 2251441 w 3801861"/>
              <a:gd name="connsiteY33" fmla="*/ 313699 h 3846207"/>
              <a:gd name="connsiteX34" fmla="*/ 1265408 w 3801861"/>
              <a:gd name="connsiteY34" fmla="*/ 3046863 h 3846207"/>
              <a:gd name="connsiteX35" fmla="*/ 976511 w 3801861"/>
              <a:gd name="connsiteY35" fmla="*/ 3047726 h 3846207"/>
              <a:gd name="connsiteX36" fmla="*/ 1400233 w 3801861"/>
              <a:gd name="connsiteY36" fmla="*/ 1 h 3846207"/>
              <a:gd name="connsiteX37" fmla="*/ 1688819 w 3801861"/>
              <a:gd name="connsiteY37" fmla="*/ 1 h 3846207"/>
              <a:gd name="connsiteX38" fmla="*/ 589614 w 3801861"/>
              <a:gd name="connsiteY38" fmla="*/ 3046863 h 3846207"/>
              <a:gd name="connsiteX39" fmla="*/ 300717 w 3801861"/>
              <a:gd name="connsiteY39" fmla="*/ 3047726 h 3846207"/>
              <a:gd name="connsiteX40" fmla="*/ 2751822 w 3801861"/>
              <a:gd name="connsiteY40" fmla="*/ 0 h 3846207"/>
              <a:gd name="connsiteX41" fmla="*/ 3040408 w 3801861"/>
              <a:gd name="connsiteY41" fmla="*/ 0 h 3846207"/>
              <a:gd name="connsiteX42" fmla="*/ 2019976 w 3801861"/>
              <a:gd name="connsiteY42" fmla="*/ 2828515 h 3846207"/>
              <a:gd name="connsiteX43" fmla="*/ 2020557 w 3801861"/>
              <a:gd name="connsiteY43" fmla="*/ 2828515 h 3846207"/>
              <a:gd name="connsiteX44" fmla="*/ 1877951 w 3801861"/>
              <a:gd name="connsiteY44" fmla="*/ 3223803 h 3846207"/>
              <a:gd name="connsiteX45" fmla="*/ 1878406 w 3801861"/>
              <a:gd name="connsiteY45" fmla="*/ 3223803 h 3846207"/>
              <a:gd name="connsiteX46" fmla="*/ 1711626 w 3801861"/>
              <a:gd name="connsiteY46" fmla="*/ 3686099 h 3846207"/>
              <a:gd name="connsiteX47" fmla="*/ 1422729 w 3801861"/>
              <a:gd name="connsiteY47" fmla="*/ 3686962 h 3846207"/>
              <a:gd name="connsiteX48" fmla="*/ 1565335 w 3801861"/>
              <a:gd name="connsiteY48" fmla="*/ 3291673 h 3846207"/>
              <a:gd name="connsiteX49" fmla="*/ 1564880 w 3801861"/>
              <a:gd name="connsiteY49" fmla="*/ 3291674 h 3846207"/>
              <a:gd name="connsiteX50" fmla="*/ 1652888 w 3801861"/>
              <a:gd name="connsiteY50" fmla="*/ 3047724 h 3846207"/>
              <a:gd name="connsiteX51" fmla="*/ 1652306 w 3801861"/>
              <a:gd name="connsiteY51" fmla="*/ 3047726 h 384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801861" h="3846207">
                <a:moveTo>
                  <a:pt x="2715847" y="999408"/>
                </a:moveTo>
                <a:lnTo>
                  <a:pt x="3004433" y="999408"/>
                </a:lnTo>
                <a:lnTo>
                  <a:pt x="1977716" y="3845344"/>
                </a:lnTo>
                <a:lnTo>
                  <a:pt x="1688819" y="3846207"/>
                </a:lnTo>
                <a:close/>
                <a:moveTo>
                  <a:pt x="375075" y="968397"/>
                </a:moveTo>
                <a:lnTo>
                  <a:pt x="663661" y="968397"/>
                </a:lnTo>
                <a:lnTo>
                  <a:pt x="288586" y="2008061"/>
                </a:lnTo>
                <a:lnTo>
                  <a:pt x="0" y="2008061"/>
                </a:lnTo>
                <a:close/>
                <a:moveTo>
                  <a:pt x="3513275" y="699169"/>
                </a:moveTo>
                <a:lnTo>
                  <a:pt x="3801861" y="699169"/>
                </a:lnTo>
                <a:lnTo>
                  <a:pt x="3291462" y="2113935"/>
                </a:lnTo>
                <a:lnTo>
                  <a:pt x="3002877" y="2113935"/>
                </a:lnTo>
                <a:close/>
                <a:moveTo>
                  <a:pt x="814957" y="685709"/>
                </a:moveTo>
                <a:lnTo>
                  <a:pt x="1103543" y="685709"/>
                </a:lnTo>
                <a:lnTo>
                  <a:pt x="513100" y="2322344"/>
                </a:lnTo>
                <a:lnTo>
                  <a:pt x="224515" y="2322344"/>
                </a:lnTo>
                <a:close/>
                <a:moveTo>
                  <a:pt x="2152597" y="685564"/>
                </a:moveTo>
                <a:lnTo>
                  <a:pt x="2441183" y="685564"/>
                </a:lnTo>
                <a:lnTo>
                  <a:pt x="1414466" y="3531500"/>
                </a:lnTo>
                <a:lnTo>
                  <a:pt x="1125569" y="3532363"/>
                </a:lnTo>
                <a:close/>
                <a:moveTo>
                  <a:pt x="1594584" y="406402"/>
                </a:moveTo>
                <a:lnTo>
                  <a:pt x="1883170" y="406402"/>
                </a:lnTo>
                <a:lnTo>
                  <a:pt x="1778805" y="695692"/>
                </a:lnTo>
                <a:lnTo>
                  <a:pt x="1779337" y="695692"/>
                </a:lnTo>
                <a:lnTo>
                  <a:pt x="680132" y="3742555"/>
                </a:lnTo>
                <a:lnTo>
                  <a:pt x="391235" y="3743418"/>
                </a:lnTo>
                <a:lnTo>
                  <a:pt x="1428027" y="869560"/>
                </a:lnTo>
                <a:lnTo>
                  <a:pt x="1427493" y="869561"/>
                </a:lnTo>
                <a:close/>
                <a:moveTo>
                  <a:pt x="3290048" y="381325"/>
                </a:moveTo>
                <a:lnTo>
                  <a:pt x="3578634" y="381325"/>
                </a:lnTo>
                <a:lnTo>
                  <a:pt x="2616998" y="3046863"/>
                </a:lnTo>
                <a:lnTo>
                  <a:pt x="2328101" y="3047726"/>
                </a:lnTo>
                <a:close/>
                <a:moveTo>
                  <a:pt x="1962856" y="313699"/>
                </a:moveTo>
                <a:lnTo>
                  <a:pt x="2251441" y="313699"/>
                </a:lnTo>
                <a:lnTo>
                  <a:pt x="1265408" y="3046863"/>
                </a:lnTo>
                <a:lnTo>
                  <a:pt x="976511" y="3047726"/>
                </a:lnTo>
                <a:close/>
                <a:moveTo>
                  <a:pt x="1400233" y="1"/>
                </a:moveTo>
                <a:lnTo>
                  <a:pt x="1688819" y="1"/>
                </a:lnTo>
                <a:lnTo>
                  <a:pt x="589614" y="3046863"/>
                </a:lnTo>
                <a:lnTo>
                  <a:pt x="300717" y="3047726"/>
                </a:lnTo>
                <a:close/>
                <a:moveTo>
                  <a:pt x="2751822" y="0"/>
                </a:moveTo>
                <a:lnTo>
                  <a:pt x="3040408" y="0"/>
                </a:lnTo>
                <a:lnTo>
                  <a:pt x="2019976" y="2828515"/>
                </a:lnTo>
                <a:lnTo>
                  <a:pt x="2020557" y="2828515"/>
                </a:lnTo>
                <a:lnTo>
                  <a:pt x="1877951" y="3223803"/>
                </a:lnTo>
                <a:lnTo>
                  <a:pt x="1878406" y="3223803"/>
                </a:lnTo>
                <a:lnTo>
                  <a:pt x="1711626" y="3686099"/>
                </a:lnTo>
                <a:lnTo>
                  <a:pt x="1422729" y="3686962"/>
                </a:lnTo>
                <a:lnTo>
                  <a:pt x="1565335" y="3291673"/>
                </a:lnTo>
                <a:lnTo>
                  <a:pt x="1564880" y="3291674"/>
                </a:lnTo>
                <a:lnTo>
                  <a:pt x="1652888" y="3047724"/>
                </a:lnTo>
                <a:lnTo>
                  <a:pt x="1652306" y="3047726"/>
                </a:lnTo>
                <a:close/>
              </a:path>
            </a:pathLst>
          </a:custGeom>
          <a:noFill/>
        </p:spPr>
        <p:txBody>
          <a:bodyPr wrap="square" lIns="121858" tIns="60928" rIns="121858" bIns="60928">
            <a:noAutofit/>
          </a:bodyPr>
          <a:lstStyle>
            <a:lvl1pPr>
              <a:defRPr sz="16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442933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3724837" y="846869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5143428" y="846869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235951" y="2170091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654542" y="2170091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073134" y="2170091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341768" y="3493312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2760360" y="3493312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178951" y="3493312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2253945" y="4818656"/>
            <a:ext cx="1707476" cy="119407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8000 w 10000"/>
              <a:gd name="connsiteY3" fmla="*/ 10021 h 10021"/>
              <a:gd name="connsiteX4" fmla="*/ 0 w 10000"/>
              <a:gd name="connsiteY4" fmla="*/ 10021 h 10021"/>
              <a:gd name="connsiteX0" fmla="*/ 0 w 10000"/>
              <a:gd name="connsiteY0" fmla="*/ 10021 h 10021"/>
              <a:gd name="connsiteX1" fmla="*/ 2522 w 10000"/>
              <a:gd name="connsiteY1" fmla="*/ 0 h 10021"/>
              <a:gd name="connsiteX2" fmla="*/ 10000 w 10000"/>
              <a:gd name="connsiteY2" fmla="*/ 21 h 10021"/>
              <a:gd name="connsiteX3" fmla="*/ 7492 w 10000"/>
              <a:gd name="connsiteY3" fmla="*/ 9989 h 10021"/>
              <a:gd name="connsiteX4" fmla="*/ 0 w 10000"/>
              <a:gd name="connsiteY4" fmla="*/ 10021 h 10021"/>
              <a:gd name="connsiteX0" fmla="*/ 0 w 10000"/>
              <a:gd name="connsiteY0" fmla="*/ 10000 h 10000"/>
              <a:gd name="connsiteX1" fmla="*/ 2522 w 10000"/>
              <a:gd name="connsiteY1" fmla="*/ 0 h 10000"/>
              <a:gd name="connsiteX2" fmla="*/ 10000 w 10000"/>
              <a:gd name="connsiteY2" fmla="*/ 0 h 10000"/>
              <a:gd name="connsiteX3" fmla="*/ 7492 w 10000"/>
              <a:gd name="connsiteY3" fmla="*/ 9968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522" y="0"/>
                </a:lnTo>
                <a:lnTo>
                  <a:pt x="10000" y="0"/>
                </a:lnTo>
                <a:lnTo>
                  <a:pt x="7492" y="9968"/>
                </a:lnTo>
                <a:lnTo>
                  <a:pt x="0" y="10000"/>
                </a:lnTo>
                <a:close/>
              </a:path>
            </a:pathLst>
          </a:custGeom>
          <a:noFill/>
        </p:spPr>
        <p:txBody>
          <a:bodyPr lIns="121858" tIns="60928" rIns="121858" bIns="60928"/>
          <a:lstStyle>
            <a:lvl1pPr>
              <a:defRPr sz="12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290540"/>
      </p:ext>
    </p:extLst>
  </p:cSld>
  <p:clrMapOvr>
    <a:masterClrMapping/>
  </p:clrMapOvr>
  <p:transition spd="slow" advClick="0" advTm="1000">
    <p:push dir="r"/>
  </p:transition>
  <p:extLst>
    <p:ext uri="{DCECCB84-F9BA-43D5-87BE-67443E8EF086}">
      <p15:sldGuideLst xmlns:p15="http://schemas.microsoft.com/office/powerpoint/2012/main">
        <p15:guide id="1" orient="horz" pos="324">
          <p15:clr>
            <a:srgbClr val="FBAE40"/>
          </p15:clr>
        </p15:guide>
        <p15:guide id="2" pos="402">
          <p15:clr>
            <a:srgbClr val="FBAE40"/>
          </p15:clr>
        </p15:guide>
        <p15:guide id="3" pos="5355">
          <p15:clr>
            <a:srgbClr val="FBAE40"/>
          </p15:clr>
        </p15:guide>
        <p15:guide id="4" orient="horz" pos="291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736014" y="6357938"/>
            <a:ext cx="2844800" cy="365125"/>
          </a:xfrm>
          <a:prstGeom prst="rect">
            <a:avLst/>
          </a:prstGeom>
        </p:spPr>
        <p:txBody>
          <a:bodyPr vert="horz" lIns="91396" tIns="45696" rIns="91396" bIns="4569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77ABE-69C4-4EF4-B80C-1FD63108F151}" type="slidenum">
              <a:rPr lang="lb-LU" smtClean="0"/>
              <a:t>‹N°›</a:t>
            </a:fld>
            <a:endParaRPr lang="lb-L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>
          <a:xfrm>
            <a:off x="609599" y="6357938"/>
            <a:ext cx="2844800" cy="365125"/>
          </a:xfrm>
          <a:prstGeom prst="rect">
            <a:avLst/>
          </a:prstGeom>
        </p:spPr>
        <p:txBody>
          <a:bodyPr vert="horz" lIns="91396" tIns="45696" rIns="91396" bIns="4569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BF293-8EE2-4795-A617-EFC3574C9FF9}" type="datetimeFigureOut">
              <a:rPr lang="lb-LU" smtClean="0"/>
              <a:t>21.10.19</a:t>
            </a:fld>
            <a:endParaRPr lang="lb-L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4165602" y="6357938"/>
            <a:ext cx="3859214" cy="365125"/>
          </a:xfrm>
          <a:prstGeom prst="rect">
            <a:avLst/>
          </a:prstGeom>
        </p:spPr>
        <p:txBody>
          <a:bodyPr vert="horz" lIns="91396" tIns="45696" rIns="91396" bIns="4569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b-LU"/>
          </a:p>
        </p:txBody>
      </p:sp>
    </p:spTree>
    <p:extLst>
      <p:ext uri="{BB962C8B-B14F-4D97-AF65-F5344CB8AC3E}">
        <p14:creationId xmlns:p14="http://schemas.microsoft.com/office/powerpoint/2010/main" val="4124473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  <p:sldLayoutId id="2147483941" r:id="rId12"/>
    <p:sldLayoutId id="2147483942" r:id="rId13"/>
    <p:sldLayoutId id="2147483943" r:id="rId14"/>
    <p:sldLayoutId id="2147483944" r:id="rId15"/>
    <p:sldLayoutId id="2147483945" r:id="rId16"/>
    <p:sldLayoutId id="2147483946" r:id="rId17"/>
    <p:sldLayoutId id="2147483947" r:id="rId18"/>
    <p:sldLayoutId id="2147483948" r:id="rId19"/>
    <p:sldLayoutId id="2147483949" r:id="rId20"/>
    <p:sldLayoutId id="2147483950" r:id="rId21"/>
    <p:sldLayoutId id="2147483951" r:id="rId22"/>
    <p:sldLayoutId id="2147483952" r:id="rId23"/>
    <p:sldLayoutId id="2147483953" r:id="rId24"/>
    <p:sldLayoutId id="2147483954" r:id="rId25"/>
    <p:sldLayoutId id="2147483955" r:id="rId26"/>
    <p:sldLayoutId id="2147483956" r:id="rId27"/>
    <p:sldLayoutId id="2147483957" r:id="rId28"/>
    <p:sldLayoutId id="2147483958" r:id="rId29"/>
    <p:sldLayoutId id="2147483959" r:id="rId30"/>
    <p:sldLayoutId id="2147483960" r:id="rId31"/>
    <p:sldLayoutId id="2147483961" r:id="rId32"/>
    <p:sldLayoutId id="2147483962" r:id="rId33"/>
    <p:sldLayoutId id="2147484004" r:id="rId34"/>
    <p:sldLayoutId id="2147484005" r:id="rId35"/>
    <p:sldLayoutId id="2147484006" r:id="rId36"/>
    <p:sldLayoutId id="2147484009" r:id="rId37"/>
    <p:sldLayoutId id="2147484010" r:id="rId38"/>
    <p:sldLayoutId id="2147484011" r:id="rId39"/>
  </p:sldLayoutIdLst>
  <p:transition spd="slow" advClick="0" advTm="1000">
    <p:push dir="r"/>
  </p:transition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2.wdp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:\MARKETING\_MEDIA\GettyImages\Upgrade_green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18" t="10491" b="6976"/>
          <a:stretch/>
        </p:blipFill>
        <p:spPr bwMode="auto">
          <a:xfrm>
            <a:off x="0" y="-1"/>
            <a:ext cx="12190413" cy="6859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-1"/>
            <a:ext cx="12190413" cy="6859589"/>
          </a:xfrm>
          <a:prstGeom prst="rect">
            <a:avLst/>
          </a:prstGeom>
          <a:gradFill flip="none" rotWithShape="1">
            <a:gsLst>
              <a:gs pos="0">
                <a:srgbClr val="00AAE7"/>
              </a:gs>
              <a:gs pos="50000">
                <a:srgbClr val="00AAE7">
                  <a:alpha val="64000"/>
                </a:srgbClr>
              </a:gs>
              <a:gs pos="100000">
                <a:srgbClr val="00AAE7">
                  <a:alpha val="48000"/>
                  <a:lumMod val="77000"/>
                  <a:lumOff val="23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2" tIns="45688" rIns="91382" bIns="45688" rtlCol="0" anchor="ctr"/>
          <a:lstStyle/>
          <a:p>
            <a:pPr algn="ctr"/>
            <a:endParaRPr lang="lb-LU"/>
          </a:p>
        </p:txBody>
      </p:sp>
      <p:sp>
        <p:nvSpPr>
          <p:cNvPr id="2" name="TextBox 1"/>
          <p:cNvSpPr txBox="1"/>
          <p:nvPr/>
        </p:nvSpPr>
        <p:spPr>
          <a:xfrm>
            <a:off x="2918925" y="2561831"/>
            <a:ext cx="6354149" cy="11588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4533"/>
              </a:lnSpc>
            </a:pPr>
            <a:r>
              <a:rPr lang="fr-FR" sz="4400" cap="all" spc="93" dirty="0">
                <a:solidFill>
                  <a:schemeClr val="bg2"/>
                </a:solidFill>
                <a:latin typeface="+mj-lt"/>
              </a:rPr>
              <a:t>La signature électronique</a:t>
            </a:r>
            <a:endParaRPr lang="en-US" sz="4400" cap="all" spc="93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2638425" y="1701216"/>
            <a:ext cx="6886575" cy="343219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2" tIns="45688" rIns="91382" bIns="45688" rtlCol="0" anchor="ctr"/>
          <a:lstStyle/>
          <a:p>
            <a:pPr algn="ctr"/>
            <a:endParaRPr lang="lb-LU"/>
          </a:p>
        </p:txBody>
      </p:sp>
      <p:sp>
        <p:nvSpPr>
          <p:cNvPr id="6" name="TextBox 5"/>
          <p:cNvSpPr txBox="1"/>
          <p:nvPr/>
        </p:nvSpPr>
        <p:spPr>
          <a:xfrm>
            <a:off x="259993" y="6357073"/>
            <a:ext cx="8064979" cy="287648"/>
          </a:xfrm>
          <a:prstGeom prst="rect">
            <a:avLst/>
          </a:prstGeom>
          <a:noFill/>
        </p:spPr>
        <p:txBody>
          <a:bodyPr wrap="square" lIns="117152" tIns="58576" rIns="117152" bIns="58576" rtlCol="0">
            <a:spAutoFit/>
          </a:bodyPr>
          <a:lstStyle/>
          <a:p>
            <a:pPr algn="l"/>
            <a:r>
              <a:rPr lang="lb-LU" sz="11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  <a:endParaRPr lang="lb-LU" sz="11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650766"/>
      </p:ext>
    </p:extLst>
  </p:cSld>
  <p:clrMapOvr>
    <a:masterClrMapping/>
  </p:clrMapOvr>
  <p:transition spd="slow" advClick="0" advTm="1000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/>
          <p:cNvSpPr>
            <a:spLocks noGrp="1"/>
          </p:cNvSpPr>
          <p:nvPr>
            <p:ph type="body" sz="quarter" idx="11"/>
          </p:nvPr>
        </p:nvSpPr>
        <p:spPr>
          <a:xfrm>
            <a:off x="850789" y="685963"/>
            <a:ext cx="10494151" cy="378265"/>
          </a:xfrm>
        </p:spPr>
        <p:txBody>
          <a:bodyPr/>
          <a:lstStyle/>
          <a:p>
            <a:r>
              <a:rPr lang="lb-LU" dirty="0">
                <a:solidFill>
                  <a:schemeClr val="tx1"/>
                </a:solidFill>
              </a:rPr>
              <a:t>PROTECTION DU </a:t>
            </a:r>
            <a:r>
              <a:rPr lang="lb-LU" dirty="0"/>
              <a:t>DOCUMENT</a:t>
            </a:r>
            <a:r>
              <a:rPr lang="lb-LU" dirty="0">
                <a:solidFill>
                  <a:schemeClr val="tx1"/>
                </a:solidFill>
              </a:rPr>
              <a:t>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2"/>
          </p:nvPr>
        </p:nvSpPr>
        <p:spPr>
          <a:xfrm>
            <a:off x="854758" y="1203440"/>
            <a:ext cx="10482486" cy="16623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0" y="6613179"/>
            <a:ext cx="12190413" cy="246409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0" rIns="91367" bIns="45680" rtlCol="0" anchor="ctr"/>
          <a:lstStyle/>
          <a:p>
            <a:pPr algn="ctr" defTabSz="203666"/>
            <a:endParaRPr lang="de-LU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34581" y="6651745"/>
            <a:ext cx="23212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2400"/>
            <a:r>
              <a:rPr lang="en-US" sz="1100" dirty="0">
                <a:solidFill>
                  <a:prstClr val="white"/>
                </a:solidFill>
                <a:latin typeface="Lato" panose="020F0502020204030203" pitchFamily="34" charset="0"/>
              </a:rPr>
              <a:t>LuxTrust Confidential</a:t>
            </a:r>
            <a:endParaRPr lang="en-US" sz="1100" b="1" dirty="0">
              <a:solidFill>
                <a:prstClr val="white"/>
              </a:solidFill>
              <a:latin typeface="Lato" panose="020F0502020204030203" pitchFamily="34" charset="0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753" y="6472517"/>
            <a:ext cx="889738" cy="29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330720" y="240631"/>
            <a:ext cx="1501541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8 – 9 - Michel/ Eric</a:t>
            </a:r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837694"/>
              </p:ext>
            </p:extLst>
          </p:nvPr>
        </p:nvGraphicFramePr>
        <p:xfrm>
          <a:off x="850789" y="1995055"/>
          <a:ext cx="10388018" cy="32752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88018">
                  <a:extLst>
                    <a:ext uri="{9D8B030D-6E8A-4147-A177-3AD203B41FA5}">
                      <a16:colId xmlns:a16="http://schemas.microsoft.com/office/drawing/2014/main" val="2797870309"/>
                    </a:ext>
                  </a:extLst>
                </a:gridCol>
              </a:tblGrid>
              <a:tr h="3275214">
                <a:tc>
                  <a:txBody>
                    <a:bodyPr/>
                    <a:lstStyle/>
                    <a:p>
                      <a:pPr algn="l" fontAlgn="ctr"/>
                      <a:r>
                        <a:rPr lang="fr-FR" sz="2800" u="none" strike="noStrike" dirty="0">
                          <a:effectLst/>
                        </a:rPr>
                        <a:t>Quelles garanties a-t-on que le document ne sera pas modifié par la suite?</a:t>
                      </a:r>
                      <a:endParaRPr lang="fr-FR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17398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1604115"/>
      </p:ext>
    </p:extLst>
  </p:cSld>
  <p:clrMapOvr>
    <a:masterClrMapping/>
  </p:clrMapOvr>
  <p:transition spd="slow" advClick="0" advTm="1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508000" y="685963"/>
            <a:ext cx="10825275" cy="378265"/>
          </a:xfrm>
        </p:spPr>
        <p:txBody>
          <a:bodyPr/>
          <a:lstStyle/>
          <a:p>
            <a:r>
              <a:rPr lang="lb-LU" dirty="0"/>
              <a:t>SIGNATURE ElectroniQUE : </a:t>
            </a:r>
            <a:r>
              <a:rPr lang="lb-LU" dirty="0">
                <a:solidFill>
                  <a:schemeClr val="tx1"/>
                </a:solidFill>
              </a:rPr>
              <a:t> BENEFICES POUR LEs COURTIERS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lb-LU" dirty="0"/>
              <a:t>Des processus digitaux intégraux pour booster vos revenues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1106869" y="4901831"/>
            <a:ext cx="30501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b-LU" sz="1600" dirty="0"/>
              <a:t>Digitaliser les processus papiers </a:t>
            </a:r>
          </a:p>
          <a:p>
            <a:pPr algn="ctr"/>
            <a:r>
              <a:rPr lang="lb-LU" sz="1600" dirty="0"/>
              <a:t>Eliminer les processus disjoints</a:t>
            </a:r>
          </a:p>
          <a:p>
            <a:pPr algn="ctr"/>
            <a:r>
              <a:rPr lang="lb-LU" sz="1600" dirty="0"/>
              <a:t>Augmenter le taux de complétion des contrats</a:t>
            </a:r>
            <a:endParaRPr lang="en-US" sz="1600" dirty="0"/>
          </a:p>
        </p:txBody>
      </p:sp>
      <p:sp>
        <p:nvSpPr>
          <p:cNvPr id="45" name="TextBox 44"/>
          <p:cNvSpPr txBox="1"/>
          <p:nvPr/>
        </p:nvSpPr>
        <p:spPr>
          <a:xfrm>
            <a:off x="8084573" y="5103900"/>
            <a:ext cx="3088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b-LU" sz="1600" dirty="0"/>
              <a:t>Solution sans papier</a:t>
            </a:r>
          </a:p>
          <a:p>
            <a:pPr algn="ctr"/>
            <a:r>
              <a:rPr lang="lb-LU" sz="1600" dirty="0"/>
              <a:t>Plus de stockage, archivage et frais d’envoi.</a:t>
            </a:r>
            <a:endParaRPr lang="en-US" sz="1600" dirty="0"/>
          </a:p>
        </p:txBody>
      </p:sp>
      <p:sp>
        <p:nvSpPr>
          <p:cNvPr id="46" name="Rectangle 45"/>
          <p:cNvSpPr/>
          <p:nvPr/>
        </p:nvSpPr>
        <p:spPr>
          <a:xfrm>
            <a:off x="396" y="3066227"/>
            <a:ext cx="12191207" cy="60850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0" y="2468980"/>
            <a:ext cx="12191207" cy="6085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1616392" y="1952159"/>
            <a:ext cx="2003943" cy="2228759"/>
            <a:chOff x="603844" y="2352675"/>
            <a:chExt cx="2003943" cy="2228759"/>
          </a:xfrm>
          <a:solidFill>
            <a:srgbClr val="D6008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99000" endPos="99000" dir="5400000" sy="-100000" algn="bl" rotWithShape="0"/>
          </a:effectLst>
        </p:grpSpPr>
        <p:sp>
          <p:nvSpPr>
            <p:cNvPr id="55" name="Isosceles Triangle 54"/>
            <p:cNvSpPr/>
            <p:nvPr/>
          </p:nvSpPr>
          <p:spPr>
            <a:xfrm>
              <a:off x="2039212" y="4011785"/>
              <a:ext cx="568575" cy="569649"/>
            </a:xfrm>
            <a:prstGeom prst="triangle">
              <a:avLst>
                <a:gd name="adj" fmla="val 76717"/>
              </a:avLst>
            </a:prstGeom>
            <a:grpFill/>
            <a:ln>
              <a:noFill/>
            </a:ln>
            <a:scene3d>
              <a:camera prst="orthographicFront">
                <a:rot lat="1200000" lon="10799999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Parallelogram 55"/>
            <p:cNvSpPr/>
            <p:nvPr/>
          </p:nvSpPr>
          <p:spPr>
            <a:xfrm>
              <a:off x="603844" y="3459185"/>
              <a:ext cx="1879200" cy="1105200"/>
            </a:xfrm>
            <a:prstGeom prst="parallelogram">
              <a:avLst>
                <a:gd name="adj" fmla="val 44264"/>
              </a:avLst>
            </a:prstGeom>
            <a:grpFill/>
            <a:ln>
              <a:noFill/>
            </a:ln>
            <a:scene3d>
              <a:camera prst="orthographicFront">
                <a:rot lat="293976" lon="10799999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Parallelogram 56"/>
            <p:cNvSpPr/>
            <p:nvPr/>
          </p:nvSpPr>
          <p:spPr>
            <a:xfrm>
              <a:off x="607758" y="2352675"/>
              <a:ext cx="1878267" cy="1106489"/>
            </a:xfrm>
            <a:prstGeom prst="parallelogram">
              <a:avLst>
                <a:gd name="adj" fmla="val 442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Isosceles Triangle 57"/>
            <p:cNvSpPr/>
            <p:nvPr/>
          </p:nvSpPr>
          <p:spPr>
            <a:xfrm>
              <a:off x="2191524" y="2352675"/>
              <a:ext cx="395119" cy="488460"/>
            </a:xfrm>
            <a:prstGeom prst="triangle">
              <a:avLst>
                <a:gd name="adj" fmla="val 7342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127619" y="1963103"/>
            <a:ext cx="2003943" cy="2228759"/>
            <a:chOff x="603844" y="2352675"/>
            <a:chExt cx="2003943" cy="2228759"/>
          </a:xfrm>
          <a:solidFill>
            <a:srgbClr val="8DC63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99000" endPos="99000" dir="5400000" sy="-100000" algn="bl" rotWithShape="0"/>
          </a:effectLst>
        </p:grpSpPr>
        <p:sp>
          <p:nvSpPr>
            <p:cNvPr id="60" name="Isosceles Triangle 59"/>
            <p:cNvSpPr/>
            <p:nvPr/>
          </p:nvSpPr>
          <p:spPr>
            <a:xfrm>
              <a:off x="2039212" y="4011785"/>
              <a:ext cx="568575" cy="569649"/>
            </a:xfrm>
            <a:prstGeom prst="triangle">
              <a:avLst>
                <a:gd name="adj" fmla="val 76717"/>
              </a:avLst>
            </a:prstGeom>
            <a:grpFill/>
            <a:ln>
              <a:noFill/>
            </a:ln>
            <a:scene3d>
              <a:camera prst="orthographicFront">
                <a:rot lat="1200000" lon="10799999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Parallelogram 60"/>
            <p:cNvSpPr/>
            <p:nvPr/>
          </p:nvSpPr>
          <p:spPr>
            <a:xfrm>
              <a:off x="603844" y="3459185"/>
              <a:ext cx="1879200" cy="1105200"/>
            </a:xfrm>
            <a:prstGeom prst="parallelogram">
              <a:avLst>
                <a:gd name="adj" fmla="val 44264"/>
              </a:avLst>
            </a:prstGeom>
            <a:grpFill/>
            <a:ln>
              <a:noFill/>
            </a:ln>
            <a:scene3d>
              <a:camera prst="orthographicFront">
                <a:rot lat="293976" lon="10799999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Parallelogram 61"/>
            <p:cNvSpPr/>
            <p:nvPr/>
          </p:nvSpPr>
          <p:spPr>
            <a:xfrm>
              <a:off x="607758" y="2352675"/>
              <a:ext cx="1878267" cy="1106489"/>
            </a:xfrm>
            <a:prstGeom prst="parallelogram">
              <a:avLst>
                <a:gd name="adj" fmla="val 442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Isosceles Triangle 62"/>
            <p:cNvSpPr/>
            <p:nvPr/>
          </p:nvSpPr>
          <p:spPr>
            <a:xfrm>
              <a:off x="2191524" y="2352675"/>
              <a:ext cx="395119" cy="488460"/>
            </a:xfrm>
            <a:prstGeom prst="triangle">
              <a:avLst>
                <a:gd name="adj" fmla="val 7342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8457039" y="1951847"/>
            <a:ext cx="2003943" cy="2228759"/>
            <a:chOff x="603844" y="2352675"/>
            <a:chExt cx="2003943" cy="2228759"/>
          </a:xfrm>
          <a:solidFill>
            <a:srgbClr val="00AAE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99000" endPos="99000" dir="5400000" sy="-100000" algn="bl" rotWithShape="0"/>
          </a:effectLst>
        </p:grpSpPr>
        <p:sp>
          <p:nvSpPr>
            <p:cNvPr id="65" name="Isosceles Triangle 64"/>
            <p:cNvSpPr/>
            <p:nvPr/>
          </p:nvSpPr>
          <p:spPr>
            <a:xfrm>
              <a:off x="2039212" y="4011785"/>
              <a:ext cx="568575" cy="569649"/>
            </a:xfrm>
            <a:prstGeom prst="triangle">
              <a:avLst>
                <a:gd name="adj" fmla="val 76717"/>
              </a:avLst>
            </a:prstGeom>
            <a:grpFill/>
            <a:ln>
              <a:solidFill>
                <a:schemeClr val="accent1"/>
              </a:solidFill>
            </a:ln>
            <a:scene3d>
              <a:camera prst="orthographicFront">
                <a:rot lat="1200000" lon="10799999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Parallelogram 65"/>
            <p:cNvSpPr/>
            <p:nvPr/>
          </p:nvSpPr>
          <p:spPr>
            <a:xfrm>
              <a:off x="603844" y="3459185"/>
              <a:ext cx="1879200" cy="1105200"/>
            </a:xfrm>
            <a:prstGeom prst="parallelogram">
              <a:avLst>
                <a:gd name="adj" fmla="val 44264"/>
              </a:avLst>
            </a:prstGeom>
            <a:grpFill/>
            <a:ln>
              <a:solidFill>
                <a:schemeClr val="accent1"/>
              </a:solidFill>
            </a:ln>
            <a:scene3d>
              <a:camera prst="orthographicFront">
                <a:rot lat="293976" lon="10799999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Parallelogram 66"/>
            <p:cNvSpPr/>
            <p:nvPr/>
          </p:nvSpPr>
          <p:spPr>
            <a:xfrm>
              <a:off x="607758" y="2352675"/>
              <a:ext cx="1878267" cy="1106489"/>
            </a:xfrm>
            <a:prstGeom prst="parallelogram">
              <a:avLst>
                <a:gd name="adj" fmla="val 44264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Isosceles Triangle 67"/>
            <p:cNvSpPr/>
            <p:nvPr/>
          </p:nvSpPr>
          <p:spPr>
            <a:xfrm>
              <a:off x="2191524" y="2352675"/>
              <a:ext cx="395119" cy="488460"/>
            </a:xfrm>
            <a:prstGeom prst="triangle">
              <a:avLst>
                <a:gd name="adj" fmla="val 73427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Rectangle 68"/>
          <p:cNvSpPr/>
          <p:nvPr/>
        </p:nvSpPr>
        <p:spPr>
          <a:xfrm>
            <a:off x="1811900" y="2307221"/>
            <a:ext cx="14702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b-LU" sz="3600" dirty="0">
                <a:solidFill>
                  <a:schemeClr val="bg1"/>
                </a:solidFill>
              </a:rPr>
              <a:t>+63%</a:t>
            </a:r>
            <a:r>
              <a:rPr lang="lb-LU" sz="3600" baseline="30000" dirty="0">
                <a:solidFill>
                  <a:schemeClr val="bg1"/>
                </a:solidFill>
              </a:rPr>
              <a:t>*</a:t>
            </a:r>
            <a:r>
              <a:rPr lang="lb-LU" sz="36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1" name="Rectangle 70"/>
          <p:cNvSpPr/>
          <p:nvPr/>
        </p:nvSpPr>
        <p:spPr>
          <a:xfrm>
            <a:off x="5322255" y="2282678"/>
            <a:ext cx="14863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b-LU" sz="3600" dirty="0">
                <a:solidFill>
                  <a:schemeClr val="bg1"/>
                </a:solidFill>
              </a:rPr>
              <a:t> -22%</a:t>
            </a:r>
            <a:r>
              <a:rPr lang="lb-LU" sz="3600" baseline="30000" dirty="0">
                <a:solidFill>
                  <a:schemeClr val="bg1"/>
                </a:solidFill>
              </a:rPr>
              <a:t>*</a:t>
            </a:r>
            <a:r>
              <a:rPr lang="lb-LU" sz="36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2" name="Rectangle 71"/>
          <p:cNvSpPr/>
          <p:nvPr/>
        </p:nvSpPr>
        <p:spPr>
          <a:xfrm>
            <a:off x="8726820" y="2267864"/>
            <a:ext cx="15007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b-LU" sz="3600" dirty="0">
                <a:solidFill>
                  <a:schemeClr val="bg1"/>
                </a:solidFill>
              </a:rPr>
              <a:t>-50%</a:t>
            </a:r>
            <a:r>
              <a:rPr lang="lb-LU" sz="3200" baseline="30000" dirty="0">
                <a:solidFill>
                  <a:schemeClr val="bg1"/>
                </a:solidFill>
              </a:rPr>
              <a:t>**</a:t>
            </a:r>
            <a:r>
              <a:rPr lang="lb-LU" sz="36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598813" y="5103900"/>
            <a:ext cx="3274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b-LU" sz="1600" dirty="0"/>
              <a:t>Plus de contrats mal remplis, incomplets et non-signés.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188801" y="4448639"/>
            <a:ext cx="28863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b-LU" sz="2000" b="1" dirty="0">
                <a:solidFill>
                  <a:srgbClr val="D60080"/>
                </a:solidFill>
              </a:rPr>
              <a:t>Augmenter l’éfficacité</a:t>
            </a:r>
          </a:p>
        </p:txBody>
      </p:sp>
      <p:sp>
        <p:nvSpPr>
          <p:cNvPr id="42" name="Rectangle 41"/>
          <p:cNvSpPr/>
          <p:nvPr/>
        </p:nvSpPr>
        <p:spPr>
          <a:xfrm>
            <a:off x="4604131" y="4494806"/>
            <a:ext cx="32641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b-LU" sz="2000" b="1" dirty="0">
                <a:solidFill>
                  <a:srgbClr val="8DC63F"/>
                </a:solidFill>
              </a:rPr>
              <a:t>Réduire les erreurs humaines</a:t>
            </a:r>
            <a:endParaRPr lang="en-US" sz="2000" b="1" dirty="0">
              <a:solidFill>
                <a:srgbClr val="8DC63F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394668" y="4494806"/>
            <a:ext cx="2468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b-LU" sz="2000" b="1" dirty="0">
                <a:solidFill>
                  <a:srgbClr val="00AAE7"/>
                </a:solidFill>
              </a:rPr>
              <a:t>Couper les coûts</a:t>
            </a:r>
            <a:endParaRPr lang="en-US" sz="2000" b="1" dirty="0">
              <a:solidFill>
                <a:srgbClr val="00AAE7"/>
              </a:solidFill>
            </a:endParaRPr>
          </a:p>
        </p:txBody>
      </p:sp>
      <p:pic>
        <p:nvPicPr>
          <p:cNvPr id="44" name="Picture 2" descr="C:\Users\ele_luxtrust\Downloads\statistics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1824" y="3379207"/>
            <a:ext cx="555229" cy="55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4" descr="C:\Users\ele_luxtrust\Downloads\employees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31699" y="3406536"/>
            <a:ext cx="467416" cy="467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le_luxtrust\Downloads\bin (1)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4646" y="3307605"/>
            <a:ext cx="523985" cy="52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970471" y="6146665"/>
            <a:ext cx="21833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b-LU" baseline="30000" dirty="0">
                <a:solidFill>
                  <a:schemeClr val="bg1"/>
                </a:solidFill>
              </a:rPr>
              <a:t>*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90563" y="6004652"/>
            <a:ext cx="57262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b-LU" sz="1000" baseline="30000" dirty="0"/>
              <a:t>* </a:t>
            </a:r>
            <a:r>
              <a:rPr lang="lb-LU" sz="1000" dirty="0"/>
              <a:t>According to Forbes Report – Believe it, e-signatures can transform your business</a:t>
            </a:r>
          </a:p>
          <a:p>
            <a:r>
              <a:rPr lang="lb-LU" sz="1000" baseline="30000" dirty="0"/>
              <a:t>**</a:t>
            </a:r>
            <a:r>
              <a:rPr lang="lb-LU" sz="1000" dirty="0"/>
              <a:t>According to </a:t>
            </a:r>
            <a:r>
              <a:rPr lang="en-US" sz="1000" dirty="0"/>
              <a:t>www.cmfsupplies.com/office-iq/infographic-how-much-paper-does-your-business-waste</a:t>
            </a:r>
            <a:r>
              <a:rPr lang="en-US" sz="1800" dirty="0"/>
              <a:t> 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613179"/>
            <a:ext cx="12190413" cy="246409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0" rIns="91367" bIns="45680" rtlCol="0" anchor="ctr"/>
          <a:lstStyle/>
          <a:p>
            <a:pPr algn="ctr" defTabSz="203666"/>
            <a:endParaRPr lang="de-LU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934581" y="6651745"/>
            <a:ext cx="23212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2400"/>
            <a:r>
              <a:rPr lang="en-US" sz="1100" dirty="0">
                <a:solidFill>
                  <a:prstClr val="white"/>
                </a:solidFill>
                <a:latin typeface="Lato" panose="020F0502020204030203" pitchFamily="34" charset="0"/>
              </a:rPr>
              <a:t>LuxTrust Confidential</a:t>
            </a:r>
            <a:endParaRPr lang="en-US" sz="1100" b="1" dirty="0">
              <a:solidFill>
                <a:prstClr val="white"/>
              </a:solidFill>
              <a:latin typeface="Lato" panose="020F0502020204030203" pitchFamily="34" charset="0"/>
            </a:endParaRPr>
          </a:p>
        </p:txBody>
      </p:sp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753" y="6472517"/>
            <a:ext cx="889738" cy="29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330720" y="240631"/>
            <a:ext cx="3722967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11 – 12 – 13 - Michel/ Eric/Frederic </a:t>
            </a:r>
          </a:p>
        </p:txBody>
      </p:sp>
    </p:spTree>
    <p:extLst>
      <p:ext uri="{BB962C8B-B14F-4D97-AF65-F5344CB8AC3E}">
        <p14:creationId xmlns:p14="http://schemas.microsoft.com/office/powerpoint/2010/main" val="2970527306"/>
      </p:ext>
    </p:extLst>
  </p:cSld>
  <p:clrMapOvr>
    <a:masterClrMapping/>
  </p:clrMapOvr>
  <p:transition spd="slow" advClick="0" advTm="1000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013861" y="4096987"/>
            <a:ext cx="1401288" cy="807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205485" y="3139998"/>
            <a:ext cx="4705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3600" dirty="0"/>
              <a:t>LA MULTI-</a:t>
            </a:r>
            <a:r>
              <a:rPr lang="lb-LU" sz="3600" dirty="0">
                <a:solidFill>
                  <a:srgbClr val="00AAE7"/>
                </a:solidFill>
              </a:rPr>
              <a:t>SIGNATURE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36612" y="2922936"/>
            <a:ext cx="5285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9600" dirty="0">
                <a:solidFill>
                  <a:srgbClr val="00AAE7"/>
                </a:solidFill>
              </a:rPr>
              <a:t>4</a:t>
            </a:r>
            <a:endParaRPr lang="en-US" sz="9600" dirty="0">
              <a:solidFill>
                <a:srgbClr val="00AAE7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6448265" y="2530337"/>
            <a:ext cx="875973" cy="223166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Flowchart: Manual Operation 22"/>
          <p:cNvSpPr/>
          <p:nvPr/>
        </p:nvSpPr>
        <p:spPr>
          <a:xfrm>
            <a:off x="0" y="-10635"/>
            <a:ext cx="6911438" cy="6859590"/>
          </a:xfrm>
          <a:custGeom>
            <a:avLst/>
            <a:gdLst>
              <a:gd name="connsiteX0" fmla="*/ 5387816 w 7065519"/>
              <a:gd name="connsiteY0" fmla="*/ 5301240 h 5301240"/>
              <a:gd name="connsiteX1" fmla="*/ 0 w 7065519"/>
              <a:gd name="connsiteY1" fmla="*/ 5292078 h 5301240"/>
              <a:gd name="connsiteX2" fmla="*/ 0 w 7065519"/>
              <a:gd name="connsiteY2" fmla="*/ 0 h 5301240"/>
              <a:gd name="connsiteX3" fmla="*/ 7065519 w 7065519"/>
              <a:gd name="connsiteY3" fmla="*/ 0 h 5301240"/>
              <a:gd name="connsiteX4" fmla="*/ 5387816 w 7065519"/>
              <a:gd name="connsiteY4" fmla="*/ 5301240 h 5301240"/>
              <a:gd name="connsiteX0" fmla="*/ 5387816 w 7065519"/>
              <a:gd name="connsiteY0" fmla="*/ 5301240 h 5301240"/>
              <a:gd name="connsiteX1" fmla="*/ 0 w 7065519"/>
              <a:gd name="connsiteY1" fmla="*/ 5292078 h 5301240"/>
              <a:gd name="connsiteX2" fmla="*/ 0 w 7065519"/>
              <a:gd name="connsiteY2" fmla="*/ 0 h 5301240"/>
              <a:gd name="connsiteX3" fmla="*/ 7065519 w 7065519"/>
              <a:gd name="connsiteY3" fmla="*/ 0 h 5301240"/>
              <a:gd name="connsiteX4" fmla="*/ 5387816 w 7065519"/>
              <a:gd name="connsiteY4" fmla="*/ 5301240 h 5301240"/>
              <a:gd name="connsiteX0" fmla="*/ 4522710 w 7065519"/>
              <a:gd name="connsiteY0" fmla="*/ 5292079 h 5292079"/>
              <a:gd name="connsiteX1" fmla="*/ 0 w 7065519"/>
              <a:gd name="connsiteY1" fmla="*/ 5292078 h 5292079"/>
              <a:gd name="connsiteX2" fmla="*/ 0 w 7065519"/>
              <a:gd name="connsiteY2" fmla="*/ 0 h 5292079"/>
              <a:gd name="connsiteX3" fmla="*/ 7065519 w 7065519"/>
              <a:gd name="connsiteY3" fmla="*/ 0 h 5292079"/>
              <a:gd name="connsiteX4" fmla="*/ 4522710 w 7065519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472628"/>
              <a:gd name="connsiteY0" fmla="*/ 5292079 h 5292079"/>
              <a:gd name="connsiteX1" fmla="*/ 0 w 7472628"/>
              <a:gd name="connsiteY1" fmla="*/ 5292078 h 5292079"/>
              <a:gd name="connsiteX2" fmla="*/ 0 w 7472628"/>
              <a:gd name="connsiteY2" fmla="*/ 0 h 5292079"/>
              <a:gd name="connsiteX3" fmla="*/ 7472628 w 7472628"/>
              <a:gd name="connsiteY3" fmla="*/ 36647 h 5292079"/>
              <a:gd name="connsiteX4" fmla="*/ 4522710 w 7472628"/>
              <a:gd name="connsiteY4" fmla="*/ 5292079 h 5292079"/>
              <a:gd name="connsiteX0" fmla="*/ 4522710 w 7498395"/>
              <a:gd name="connsiteY0" fmla="*/ 5292079 h 5292079"/>
              <a:gd name="connsiteX1" fmla="*/ 0 w 7498395"/>
              <a:gd name="connsiteY1" fmla="*/ 5292078 h 5292079"/>
              <a:gd name="connsiteX2" fmla="*/ 0 w 7498395"/>
              <a:gd name="connsiteY2" fmla="*/ 0 h 5292079"/>
              <a:gd name="connsiteX3" fmla="*/ 7498395 w 7498395"/>
              <a:gd name="connsiteY3" fmla="*/ 9162 h 5292079"/>
              <a:gd name="connsiteX4" fmla="*/ 4522710 w 7498395"/>
              <a:gd name="connsiteY4" fmla="*/ 5292079 h 5292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98395" h="5292079">
                <a:moveTo>
                  <a:pt x="4522710" y="5292079"/>
                </a:moveTo>
                <a:lnTo>
                  <a:pt x="0" y="5292078"/>
                </a:lnTo>
                <a:lnTo>
                  <a:pt x="0" y="0"/>
                </a:lnTo>
                <a:lnTo>
                  <a:pt x="7498395" y="9162"/>
                </a:lnTo>
                <a:cubicBezTo>
                  <a:pt x="7465010" y="4991"/>
                  <a:pt x="4530651" y="5287090"/>
                  <a:pt x="4522710" y="5292079"/>
                </a:cubicBezTo>
                <a:close/>
              </a:path>
            </a:pathLst>
          </a:custGeom>
          <a:blipFill dpi="0"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30991" t="289" r="-2879" b="-289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6613179"/>
            <a:ext cx="12190413" cy="246409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0" rIns="91367" bIns="45680" rtlCol="0" anchor="ctr"/>
          <a:lstStyle/>
          <a:p>
            <a:pPr algn="ctr" defTabSz="203666"/>
            <a:endParaRPr lang="de-LU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34581" y="6651745"/>
            <a:ext cx="23212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2400"/>
            <a:r>
              <a:rPr lang="en-US" sz="1100" dirty="0">
                <a:solidFill>
                  <a:prstClr val="white"/>
                </a:solidFill>
                <a:latin typeface="Lato" panose="020F0502020204030203" pitchFamily="34" charset="0"/>
              </a:rPr>
              <a:t>LuxTrust Confidential</a:t>
            </a:r>
            <a:endParaRPr lang="en-US" sz="1100" b="1" dirty="0">
              <a:solidFill>
                <a:prstClr val="white"/>
              </a:solidFill>
              <a:latin typeface="Lato" panose="020F0502020204030203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753" y="6472517"/>
            <a:ext cx="889738" cy="29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30720" y="240631"/>
            <a:ext cx="1501541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17 – Frederic / Michel</a:t>
            </a:r>
          </a:p>
        </p:txBody>
      </p:sp>
    </p:spTree>
    <p:extLst>
      <p:ext uri="{BB962C8B-B14F-4D97-AF65-F5344CB8AC3E}">
        <p14:creationId xmlns:p14="http://schemas.microsoft.com/office/powerpoint/2010/main" val="4254838425"/>
      </p:ext>
    </p:extLst>
  </p:cSld>
  <p:clrMapOvr>
    <a:masterClrMapping/>
  </p:clrMapOvr>
  <p:transition spd="slow" advClick="0" advTm="1000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lb-LU" dirty="0"/>
              <a:t>MULTI-SIGNATUReS </a:t>
            </a:r>
            <a:r>
              <a:rPr lang="lb-LU" dirty="0">
                <a:solidFill>
                  <a:schemeClr val="tx1"/>
                </a:solidFill>
              </a:rPr>
              <a:t> DANS LES PROCESSUS DE SIGNATURE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lb-LU" dirty="0"/>
              <a:t>L’Outil de Signature</a:t>
            </a:r>
            <a:endParaRPr lang="en-US" dirty="0"/>
          </a:p>
        </p:txBody>
      </p:sp>
      <p:sp>
        <p:nvSpPr>
          <p:cNvPr id="43" name="Pentagon 12"/>
          <p:cNvSpPr/>
          <p:nvPr/>
        </p:nvSpPr>
        <p:spPr>
          <a:xfrm>
            <a:off x="9440086" y="3755895"/>
            <a:ext cx="1688553" cy="217338"/>
          </a:xfrm>
          <a:prstGeom prst="rect">
            <a:avLst/>
          </a:prstGeom>
          <a:solidFill>
            <a:srgbClr val="8DC63F"/>
          </a:solidFill>
          <a:ln>
            <a:solidFill>
              <a:srgbClr val="8DC6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1102340" y="4133426"/>
            <a:ext cx="1370853" cy="1117379"/>
          </a:xfrm>
          <a:prstGeom prst="rect">
            <a:avLst/>
          </a:prstGeom>
          <a:solidFill>
            <a:srgbClr val="00AAE7"/>
          </a:solidFill>
          <a:ln/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6112466" y="4173401"/>
            <a:ext cx="163010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200" b="1" dirty="0"/>
              <a:t>Notification &amp; mode parapheur</a:t>
            </a:r>
            <a:endParaRPr lang="en-US" sz="2200" b="1" dirty="0"/>
          </a:p>
        </p:txBody>
      </p:sp>
      <p:sp>
        <p:nvSpPr>
          <p:cNvPr id="63" name="Rectangle 62"/>
          <p:cNvSpPr/>
          <p:nvPr/>
        </p:nvSpPr>
        <p:spPr>
          <a:xfrm>
            <a:off x="755798" y="2311402"/>
            <a:ext cx="20639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solidFill>
                  <a:srgbClr val="00AAE7"/>
                </a:solidFill>
              </a:rPr>
              <a:t>Multi-signature</a:t>
            </a:r>
          </a:p>
          <a:p>
            <a:r>
              <a:rPr lang="en-US" sz="2200" b="1" dirty="0" err="1">
                <a:solidFill>
                  <a:srgbClr val="00AAE7"/>
                </a:solidFill>
              </a:rPr>
              <a:t>Gére</a:t>
            </a:r>
            <a:r>
              <a:rPr lang="en-US" sz="2200" b="1" dirty="0">
                <a:solidFill>
                  <a:srgbClr val="00AAE7"/>
                </a:solidFill>
              </a:rPr>
              <a:t> les  workflows</a:t>
            </a:r>
          </a:p>
        </p:txBody>
      </p:sp>
      <p:sp>
        <p:nvSpPr>
          <p:cNvPr id="64" name="Rectangle 63"/>
          <p:cNvSpPr/>
          <p:nvPr/>
        </p:nvSpPr>
        <p:spPr>
          <a:xfrm>
            <a:off x="2641684" y="4511956"/>
            <a:ext cx="17619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200" b="1" dirty="0">
                <a:solidFill>
                  <a:srgbClr val="8DC63F"/>
                </a:solidFill>
              </a:rPr>
              <a:t>Entièrement </a:t>
            </a:r>
            <a:r>
              <a:rPr lang="fr-FR" sz="2200" b="1" dirty="0" err="1">
                <a:solidFill>
                  <a:srgbClr val="8DC63F"/>
                </a:solidFill>
              </a:rPr>
              <a:t>auditable</a:t>
            </a:r>
            <a:endParaRPr lang="en-US" sz="2200" b="1" dirty="0">
              <a:solidFill>
                <a:srgbClr val="8DC63F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4312026" y="2118259"/>
            <a:ext cx="17625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solidFill>
                  <a:srgbClr val="D60080"/>
                </a:solidFill>
              </a:rPr>
              <a:t>Permet tous les niveaux de signature </a:t>
            </a:r>
            <a:r>
              <a:rPr lang="fr-FR" sz="2000" b="1" dirty="0" err="1">
                <a:solidFill>
                  <a:srgbClr val="D60080"/>
                </a:solidFill>
              </a:rPr>
              <a:t>eIDAS</a:t>
            </a:r>
            <a:endParaRPr lang="en-US" sz="2000" b="1" dirty="0">
              <a:solidFill>
                <a:srgbClr val="D60080"/>
              </a:solidFill>
            </a:endParaRPr>
          </a:p>
        </p:txBody>
      </p:sp>
      <p:sp>
        <p:nvSpPr>
          <p:cNvPr id="78" name="Pentagon 12"/>
          <p:cNvSpPr/>
          <p:nvPr/>
        </p:nvSpPr>
        <p:spPr>
          <a:xfrm>
            <a:off x="7742571" y="3532770"/>
            <a:ext cx="1688553" cy="217338"/>
          </a:xfrm>
          <a:prstGeom prst="rect">
            <a:avLst/>
          </a:prstGeom>
          <a:solidFill>
            <a:srgbClr val="00AAE7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Pentagon 12"/>
          <p:cNvSpPr/>
          <p:nvPr/>
        </p:nvSpPr>
        <p:spPr>
          <a:xfrm>
            <a:off x="6049128" y="3763992"/>
            <a:ext cx="1688553" cy="217338"/>
          </a:xfrm>
          <a:prstGeom prst="rect">
            <a:avLst/>
          </a:prstGeom>
          <a:solidFill>
            <a:srgbClr val="D1D4D3"/>
          </a:solidFill>
          <a:ln>
            <a:solidFill>
              <a:srgbClr val="D1D4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Pentagon 12"/>
          <p:cNvSpPr/>
          <p:nvPr/>
        </p:nvSpPr>
        <p:spPr>
          <a:xfrm>
            <a:off x="4349001" y="3542860"/>
            <a:ext cx="1688553" cy="217338"/>
          </a:xfrm>
          <a:prstGeom prst="rect">
            <a:avLst/>
          </a:prstGeom>
          <a:solidFill>
            <a:srgbClr val="D60080"/>
          </a:solidFill>
          <a:ln>
            <a:solidFill>
              <a:srgbClr val="D6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Pentagon 12"/>
          <p:cNvSpPr/>
          <p:nvPr/>
        </p:nvSpPr>
        <p:spPr>
          <a:xfrm>
            <a:off x="2644944" y="3768838"/>
            <a:ext cx="1688553" cy="217338"/>
          </a:xfrm>
          <a:prstGeom prst="rect">
            <a:avLst/>
          </a:prstGeom>
          <a:solidFill>
            <a:srgbClr val="8DC63F"/>
          </a:solidFill>
          <a:ln>
            <a:solidFill>
              <a:srgbClr val="8DC6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Pentagon 12"/>
          <p:cNvSpPr/>
          <p:nvPr/>
        </p:nvSpPr>
        <p:spPr>
          <a:xfrm>
            <a:off x="943494" y="3540867"/>
            <a:ext cx="1688553" cy="217338"/>
          </a:xfrm>
          <a:prstGeom prst="rect">
            <a:avLst/>
          </a:prstGeom>
          <a:solidFill>
            <a:srgbClr val="00AAE7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771477" y="2324319"/>
            <a:ext cx="1370853" cy="1117379"/>
          </a:xfrm>
          <a:prstGeom prst="rect">
            <a:avLst/>
          </a:prstGeom>
          <a:solidFill>
            <a:srgbClr val="8DC63F"/>
          </a:solidFill>
          <a:ln>
            <a:solidFill>
              <a:srgbClr val="8DC63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507850" y="4133425"/>
            <a:ext cx="1370853" cy="1117379"/>
          </a:xfrm>
          <a:prstGeom prst="rect">
            <a:avLst/>
          </a:prstGeom>
          <a:solidFill>
            <a:srgbClr val="D60080"/>
          </a:solidFill>
          <a:ln>
            <a:solidFill>
              <a:srgbClr val="D6008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6207977" y="2324320"/>
            <a:ext cx="1370853" cy="1117379"/>
          </a:xfrm>
          <a:prstGeom prst="rect">
            <a:avLst/>
          </a:prstGeom>
          <a:solidFill>
            <a:srgbClr val="D1D4D3"/>
          </a:solidFill>
          <a:ln>
            <a:solidFill>
              <a:srgbClr val="D1D4D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901420" y="4133426"/>
            <a:ext cx="1370853" cy="1117379"/>
          </a:xfrm>
          <a:prstGeom prst="rect">
            <a:avLst/>
          </a:prstGeom>
          <a:solidFill>
            <a:srgbClr val="00AAE7"/>
          </a:solidFill>
          <a:ln/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9598935" y="2324321"/>
            <a:ext cx="1370853" cy="1117379"/>
          </a:xfrm>
          <a:prstGeom prst="rect">
            <a:avLst/>
          </a:prstGeom>
          <a:solidFill>
            <a:srgbClr val="8DC63F"/>
          </a:solidFill>
          <a:ln>
            <a:solidFill>
              <a:srgbClr val="8DC63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9431123" y="4220971"/>
            <a:ext cx="169751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200" b="1" dirty="0">
                <a:solidFill>
                  <a:srgbClr val="8DC63F"/>
                </a:solidFill>
              </a:rPr>
              <a:t>Richesse des outils de signature</a:t>
            </a:r>
            <a:endParaRPr lang="en-US" sz="2200" b="1" dirty="0">
              <a:solidFill>
                <a:srgbClr val="8DC63F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742572" y="2335433"/>
            <a:ext cx="1688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200" b="1" dirty="0">
                <a:solidFill>
                  <a:srgbClr val="00AAE7"/>
                </a:solidFill>
              </a:rPr>
              <a:t>Délégation de signature</a:t>
            </a:r>
            <a:endParaRPr lang="en-US" sz="2200" b="1" dirty="0">
              <a:solidFill>
                <a:srgbClr val="00AAE7"/>
              </a:solidFill>
            </a:endParaRPr>
          </a:p>
        </p:txBody>
      </p:sp>
      <p:pic>
        <p:nvPicPr>
          <p:cNvPr id="1026" name="Picture 2" descr="C:\Users\ele_luxtrust\Downloads\workflow (1)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9410" y="4335760"/>
            <a:ext cx="756720" cy="75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le_luxtrust\Downloads\audit (1)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5360" y="2557969"/>
            <a:ext cx="739110" cy="73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le_luxtrust\Downloads\digital-signature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4671" y="4303509"/>
            <a:ext cx="777210" cy="77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le_luxtrust\Downloads\bell (1)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4285" y="2601150"/>
            <a:ext cx="678235" cy="678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le_luxtrust\Downloads\boss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8238" y="4348789"/>
            <a:ext cx="757220" cy="757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ele_luxtrust\Downloads\responsive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89117" y="2557969"/>
            <a:ext cx="781525" cy="7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0" y="6613179"/>
            <a:ext cx="12190413" cy="246409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0" rIns="91367" bIns="45680" rtlCol="0" anchor="ctr"/>
          <a:lstStyle/>
          <a:p>
            <a:pPr algn="ctr" defTabSz="203666"/>
            <a:endParaRPr lang="de-LU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934581" y="6651745"/>
            <a:ext cx="23212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2400"/>
            <a:r>
              <a:rPr lang="en-US" sz="1100" dirty="0">
                <a:solidFill>
                  <a:prstClr val="white"/>
                </a:solidFill>
                <a:latin typeface="Lato" panose="020F0502020204030203" pitchFamily="34" charset="0"/>
              </a:rPr>
              <a:t>LuxTrust Confidential</a:t>
            </a:r>
            <a:endParaRPr lang="en-US" sz="1100" b="1" dirty="0">
              <a:solidFill>
                <a:prstClr val="white"/>
              </a:solidFill>
              <a:latin typeface="Lato" panose="020F0502020204030203" pitchFamily="34" charset="0"/>
            </a:endParaRP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753" y="6472517"/>
            <a:ext cx="889738" cy="29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330720" y="240631"/>
            <a:ext cx="1501541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18 – Frederic / Michel</a:t>
            </a:r>
          </a:p>
        </p:txBody>
      </p:sp>
    </p:spTree>
    <p:extLst>
      <p:ext uri="{BB962C8B-B14F-4D97-AF65-F5344CB8AC3E}">
        <p14:creationId xmlns:p14="http://schemas.microsoft.com/office/powerpoint/2010/main" val="956803811"/>
      </p:ext>
    </p:extLst>
  </p:cSld>
  <p:clrMapOvr>
    <a:masterClrMapping/>
  </p:clrMapOvr>
  <p:transition spd="slow" advClick="0" advTm="1000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lb-LU" dirty="0"/>
              <a:t>MULTI-SIGNATUReS </a:t>
            </a:r>
            <a:r>
              <a:rPr lang="lb-LU" dirty="0">
                <a:solidFill>
                  <a:schemeClr val="tx1"/>
                </a:solidFill>
              </a:rPr>
              <a:t> DANS LES PROCESSUS DE SIGNATURE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lb-LU" dirty="0"/>
              <a:t>L’Outil de Signature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6613179"/>
            <a:ext cx="12190413" cy="246409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0" rIns="91367" bIns="45680" rtlCol="0" anchor="ctr"/>
          <a:lstStyle/>
          <a:p>
            <a:pPr algn="ctr" defTabSz="203666"/>
            <a:endParaRPr lang="de-LU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934581" y="6651745"/>
            <a:ext cx="23212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2400"/>
            <a:r>
              <a:rPr lang="en-US" sz="1100" dirty="0">
                <a:solidFill>
                  <a:prstClr val="white"/>
                </a:solidFill>
                <a:latin typeface="Lato" panose="020F0502020204030203" pitchFamily="34" charset="0"/>
              </a:rPr>
              <a:t>LuxTrust Confidential</a:t>
            </a:r>
            <a:endParaRPr lang="en-US" sz="1100" b="1" dirty="0">
              <a:solidFill>
                <a:prstClr val="white"/>
              </a:solidFill>
              <a:latin typeface="Lato" panose="020F0502020204030203" pitchFamily="34" charset="0"/>
            </a:endParaRP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753" y="6472517"/>
            <a:ext cx="889738" cy="29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330720" y="240631"/>
            <a:ext cx="1501541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18 – Frederic / Michel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22" y="1844675"/>
            <a:ext cx="6357187" cy="232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173" y="2860187"/>
            <a:ext cx="6157913" cy="343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8384200"/>
      </p:ext>
    </p:extLst>
  </p:cSld>
  <p:clrMapOvr>
    <a:masterClrMapping/>
  </p:clrMapOvr>
  <p:transition spd="slow" advClick="0" advTm="1000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/>
          <p:cNvSpPr/>
          <p:nvPr/>
        </p:nvSpPr>
        <p:spPr>
          <a:xfrm>
            <a:off x="1000087" y="1736806"/>
            <a:ext cx="2573079" cy="2493879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222" t="-3091" b="-3638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lb-LU" dirty="0"/>
              <a:t>ACCEPTATION  </a:t>
            </a:r>
            <a:r>
              <a:rPr lang="lb-LU" dirty="0">
                <a:solidFill>
                  <a:schemeClr val="tx1"/>
                </a:solidFill>
              </a:rPr>
              <a:t>PAR LEs clients FINAUX  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lb-LU" dirty="0"/>
              <a:t>Les bénéfices clés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724956" y="5069558"/>
            <a:ext cx="31233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b-LU" sz="1600" dirty="0"/>
              <a:t>Un challenge?</a:t>
            </a:r>
          </a:p>
        </p:txBody>
      </p:sp>
      <p:sp>
        <p:nvSpPr>
          <p:cNvPr id="6" name="Rectangle 5"/>
          <p:cNvSpPr/>
          <p:nvPr/>
        </p:nvSpPr>
        <p:spPr>
          <a:xfrm>
            <a:off x="2136483" y="3663293"/>
            <a:ext cx="8162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b-LU" sz="3200" dirty="0">
                <a:solidFill>
                  <a:schemeClr val="bg1"/>
                </a:solidFill>
              </a:rPr>
              <a:t>B2E</a:t>
            </a:r>
          </a:p>
        </p:txBody>
      </p:sp>
      <p:sp>
        <p:nvSpPr>
          <p:cNvPr id="27" name="Oval 16"/>
          <p:cNvSpPr/>
          <p:nvPr/>
        </p:nvSpPr>
        <p:spPr>
          <a:xfrm>
            <a:off x="1272420" y="3760388"/>
            <a:ext cx="2028415" cy="467832"/>
          </a:xfrm>
          <a:custGeom>
            <a:avLst/>
            <a:gdLst/>
            <a:ahLst/>
            <a:cxnLst/>
            <a:rect l="l" t="t" r="r" b="b"/>
            <a:pathLst>
              <a:path w="2028415" h="467832">
                <a:moveTo>
                  <a:pt x="0" y="0"/>
                </a:moveTo>
                <a:lnTo>
                  <a:pt x="2028415" y="0"/>
                </a:lnTo>
                <a:cubicBezTo>
                  <a:pt x="1790179" y="285458"/>
                  <a:pt x="1424332" y="467832"/>
                  <a:pt x="1014207" y="467832"/>
                </a:cubicBezTo>
                <a:cubicBezTo>
                  <a:pt x="604083" y="467832"/>
                  <a:pt x="238235" y="285458"/>
                  <a:pt x="0" y="0"/>
                </a:cubicBezTo>
                <a:close/>
              </a:path>
            </a:pathLst>
          </a:custGeom>
          <a:solidFill>
            <a:srgbClr val="8DC63F"/>
          </a:solidFill>
          <a:ln w="3175">
            <a:solidFill>
              <a:srgbClr val="8DC6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1840402" y="3667176"/>
            <a:ext cx="8386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b-LU" sz="3200" dirty="0">
                <a:solidFill>
                  <a:schemeClr val="bg1"/>
                </a:solidFill>
              </a:rPr>
              <a:t>B2B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1840402" y="4631350"/>
            <a:ext cx="816249" cy="0"/>
          </a:xfrm>
          <a:prstGeom prst="line">
            <a:avLst/>
          </a:prstGeom>
          <a:ln w="28575">
            <a:solidFill>
              <a:srgbClr val="8DC6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0" y="6613179"/>
            <a:ext cx="12190413" cy="246409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0" rIns="91367" bIns="45680" rtlCol="0" anchor="ctr"/>
          <a:lstStyle/>
          <a:p>
            <a:pPr algn="ctr" defTabSz="203666"/>
            <a:endParaRPr lang="de-LU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34581" y="6651745"/>
            <a:ext cx="23212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2400"/>
            <a:r>
              <a:rPr lang="en-US" sz="1100" dirty="0">
                <a:solidFill>
                  <a:prstClr val="white"/>
                </a:solidFill>
                <a:latin typeface="Lato" panose="020F0502020204030203" pitchFamily="34" charset="0"/>
              </a:rPr>
              <a:t>LuxTrust Confidential</a:t>
            </a:r>
            <a:endParaRPr lang="en-US" sz="1100" b="1" dirty="0">
              <a:solidFill>
                <a:prstClr val="white"/>
              </a:solidFill>
              <a:latin typeface="Lato" panose="020F0502020204030203" pitchFamily="34" charset="0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753" y="6472517"/>
            <a:ext cx="889738" cy="29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330720" y="240631"/>
            <a:ext cx="1501541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19 – 20 -21  - MICHEL / ERIC</a:t>
            </a:r>
          </a:p>
        </p:txBody>
      </p:sp>
    </p:spTree>
    <p:extLst>
      <p:ext uri="{BB962C8B-B14F-4D97-AF65-F5344CB8AC3E}">
        <p14:creationId xmlns:p14="http://schemas.microsoft.com/office/powerpoint/2010/main" val="711599934"/>
      </p:ext>
    </p:extLst>
  </p:cSld>
  <p:clrMapOvr>
    <a:masterClrMapping/>
  </p:clrMapOvr>
  <p:transition spd="slow" advClick="0" advTm="1000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owchart: Manual Operation 22"/>
          <p:cNvSpPr/>
          <p:nvPr/>
        </p:nvSpPr>
        <p:spPr>
          <a:xfrm>
            <a:off x="27139" y="2030543"/>
            <a:ext cx="6660666" cy="3621713"/>
          </a:xfrm>
          <a:custGeom>
            <a:avLst/>
            <a:gdLst/>
            <a:ahLst/>
            <a:cxnLst/>
            <a:rect l="l" t="t" r="r" b="b"/>
            <a:pathLst>
              <a:path w="7065519" h="5292078">
                <a:moveTo>
                  <a:pt x="5400538" y="5292078"/>
                </a:moveTo>
                <a:lnTo>
                  <a:pt x="0" y="5292078"/>
                </a:lnTo>
                <a:lnTo>
                  <a:pt x="0" y="0"/>
                </a:lnTo>
                <a:lnTo>
                  <a:pt x="7065519" y="0"/>
                </a:lnTo>
                <a:close/>
              </a:path>
            </a:pathLst>
          </a:custGeom>
          <a:solidFill>
            <a:srgbClr val="D1D4D3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lb-LU" dirty="0"/>
              <a:t>CONCLUSION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850789" y="1143917"/>
            <a:ext cx="6125744" cy="151483"/>
          </a:xfrm>
        </p:spPr>
        <p:txBody>
          <a:bodyPr/>
          <a:lstStyle/>
          <a:p>
            <a:r>
              <a:rPr lang="lb-LU" dirty="0"/>
              <a:t>En un mot ...</a:t>
            </a:r>
            <a:endParaRPr lang="en-US" dirty="0"/>
          </a:p>
        </p:txBody>
      </p:sp>
      <p:sp>
        <p:nvSpPr>
          <p:cNvPr id="14" name="Flowchart: Manual Operation 22"/>
          <p:cNvSpPr/>
          <p:nvPr/>
        </p:nvSpPr>
        <p:spPr>
          <a:xfrm rot="10800000">
            <a:off x="4622697" y="0"/>
            <a:ext cx="7602279" cy="6859590"/>
          </a:xfrm>
          <a:custGeom>
            <a:avLst/>
            <a:gdLst>
              <a:gd name="connsiteX0" fmla="*/ 5387816 w 7065519"/>
              <a:gd name="connsiteY0" fmla="*/ 5301240 h 5301240"/>
              <a:gd name="connsiteX1" fmla="*/ 0 w 7065519"/>
              <a:gd name="connsiteY1" fmla="*/ 5292078 h 5301240"/>
              <a:gd name="connsiteX2" fmla="*/ 0 w 7065519"/>
              <a:gd name="connsiteY2" fmla="*/ 0 h 5301240"/>
              <a:gd name="connsiteX3" fmla="*/ 7065519 w 7065519"/>
              <a:gd name="connsiteY3" fmla="*/ 0 h 5301240"/>
              <a:gd name="connsiteX4" fmla="*/ 5387816 w 7065519"/>
              <a:gd name="connsiteY4" fmla="*/ 5301240 h 5301240"/>
              <a:gd name="connsiteX0" fmla="*/ 5387816 w 7065519"/>
              <a:gd name="connsiteY0" fmla="*/ 5301240 h 5301240"/>
              <a:gd name="connsiteX1" fmla="*/ 0 w 7065519"/>
              <a:gd name="connsiteY1" fmla="*/ 5292078 h 5301240"/>
              <a:gd name="connsiteX2" fmla="*/ 0 w 7065519"/>
              <a:gd name="connsiteY2" fmla="*/ 0 h 5301240"/>
              <a:gd name="connsiteX3" fmla="*/ 7065519 w 7065519"/>
              <a:gd name="connsiteY3" fmla="*/ 0 h 5301240"/>
              <a:gd name="connsiteX4" fmla="*/ 5387816 w 7065519"/>
              <a:gd name="connsiteY4" fmla="*/ 5301240 h 5301240"/>
              <a:gd name="connsiteX0" fmla="*/ 4522710 w 7065519"/>
              <a:gd name="connsiteY0" fmla="*/ 5292079 h 5292079"/>
              <a:gd name="connsiteX1" fmla="*/ 0 w 7065519"/>
              <a:gd name="connsiteY1" fmla="*/ 5292078 h 5292079"/>
              <a:gd name="connsiteX2" fmla="*/ 0 w 7065519"/>
              <a:gd name="connsiteY2" fmla="*/ 0 h 5292079"/>
              <a:gd name="connsiteX3" fmla="*/ 7065519 w 7065519"/>
              <a:gd name="connsiteY3" fmla="*/ 0 h 5292079"/>
              <a:gd name="connsiteX4" fmla="*/ 4522710 w 7065519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472628"/>
              <a:gd name="connsiteY0" fmla="*/ 5292079 h 5292079"/>
              <a:gd name="connsiteX1" fmla="*/ 0 w 7472628"/>
              <a:gd name="connsiteY1" fmla="*/ 5292078 h 5292079"/>
              <a:gd name="connsiteX2" fmla="*/ 0 w 7472628"/>
              <a:gd name="connsiteY2" fmla="*/ 0 h 5292079"/>
              <a:gd name="connsiteX3" fmla="*/ 7472628 w 7472628"/>
              <a:gd name="connsiteY3" fmla="*/ 36647 h 5292079"/>
              <a:gd name="connsiteX4" fmla="*/ 4522710 w 7472628"/>
              <a:gd name="connsiteY4" fmla="*/ 5292079 h 5292079"/>
              <a:gd name="connsiteX0" fmla="*/ 4522710 w 7498395"/>
              <a:gd name="connsiteY0" fmla="*/ 5292079 h 5292079"/>
              <a:gd name="connsiteX1" fmla="*/ 0 w 7498395"/>
              <a:gd name="connsiteY1" fmla="*/ 5292078 h 5292079"/>
              <a:gd name="connsiteX2" fmla="*/ 0 w 7498395"/>
              <a:gd name="connsiteY2" fmla="*/ 0 h 5292079"/>
              <a:gd name="connsiteX3" fmla="*/ 7498395 w 7498395"/>
              <a:gd name="connsiteY3" fmla="*/ 9162 h 5292079"/>
              <a:gd name="connsiteX4" fmla="*/ 4522710 w 7498395"/>
              <a:gd name="connsiteY4" fmla="*/ 5292079 h 5292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98395" h="5292079">
                <a:moveTo>
                  <a:pt x="4522710" y="5292079"/>
                </a:moveTo>
                <a:lnTo>
                  <a:pt x="0" y="5292078"/>
                </a:lnTo>
                <a:lnTo>
                  <a:pt x="0" y="0"/>
                </a:lnTo>
                <a:lnTo>
                  <a:pt x="7498395" y="9162"/>
                </a:lnTo>
                <a:cubicBezTo>
                  <a:pt x="7465010" y="4991"/>
                  <a:pt x="4530651" y="5287090"/>
                  <a:pt x="4522710" y="5292079"/>
                </a:cubicBez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7036" r="-66980" b="-275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0" y="6613179"/>
            <a:ext cx="12190413" cy="246409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0" rIns="91367" bIns="45680" rtlCol="0" anchor="ctr"/>
          <a:lstStyle/>
          <a:p>
            <a:pPr algn="ctr" defTabSz="203666"/>
            <a:endParaRPr lang="de-LU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34581" y="6651745"/>
            <a:ext cx="23212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2400"/>
            <a:r>
              <a:rPr lang="en-US" sz="1100" dirty="0">
                <a:solidFill>
                  <a:prstClr val="white"/>
                </a:solidFill>
                <a:latin typeface="Lato" panose="020F0502020204030203" pitchFamily="34" charset="0"/>
              </a:rPr>
              <a:t>LuxTrust Confidential</a:t>
            </a:r>
            <a:endParaRPr lang="en-US" sz="1100" b="1" dirty="0">
              <a:solidFill>
                <a:prstClr val="white"/>
              </a:solidFill>
              <a:latin typeface="Lato" panose="020F0502020204030203" pitchFamily="34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753" y="6472517"/>
            <a:ext cx="889738" cy="29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30720" y="240631"/>
            <a:ext cx="1501541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1593776346"/>
      </p:ext>
    </p:extLst>
  </p:cSld>
  <p:clrMapOvr>
    <a:masterClrMapping/>
  </p:clrMapOvr>
  <p:transition spd="slow" advClick="0" advTm="1000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6502" y="0"/>
            <a:ext cx="12190413" cy="685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6"/>
          <p:cNvSpPr txBox="1"/>
          <p:nvPr/>
        </p:nvSpPr>
        <p:spPr>
          <a:xfrm>
            <a:off x="3586110" y="2434999"/>
            <a:ext cx="5019779" cy="8327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3200" cap="all" spc="70" dirty="0">
                <a:solidFill>
                  <a:prstClr val="white"/>
                </a:solidFill>
                <a:latin typeface="Calibri Light" panose="020F0302020204030204"/>
              </a:rPr>
              <a:t>Thank you </a:t>
            </a:r>
          </a:p>
          <a:p>
            <a:pPr algn="ctr">
              <a:lnSpc>
                <a:spcPts val="3200"/>
              </a:lnSpc>
            </a:pPr>
            <a:r>
              <a:rPr lang="en-US" sz="3200" cap="all" spc="70" dirty="0">
                <a:solidFill>
                  <a:prstClr val="black"/>
                </a:solidFill>
                <a:latin typeface="Calibri Light" panose="020F0302020204030204"/>
              </a:rPr>
              <a:t>for your attention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5820885" y="3462338"/>
            <a:ext cx="5486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6"/>
          <p:cNvSpPr txBox="1"/>
          <p:nvPr/>
        </p:nvSpPr>
        <p:spPr>
          <a:xfrm>
            <a:off x="3651818" y="3814517"/>
            <a:ext cx="5019779" cy="8327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3200" cap="all" spc="70" dirty="0">
                <a:solidFill>
                  <a:prstClr val="white"/>
                </a:solidFill>
                <a:latin typeface="Calibri Light" panose="020F0302020204030204"/>
              </a:rPr>
              <a:t>MERCI </a:t>
            </a:r>
          </a:p>
          <a:p>
            <a:pPr algn="ctr">
              <a:lnSpc>
                <a:spcPts val="3200"/>
              </a:lnSpc>
            </a:pPr>
            <a:r>
              <a:rPr lang="en-US" sz="3200" cap="all" spc="70" dirty="0">
                <a:solidFill>
                  <a:prstClr val="black"/>
                </a:solidFill>
                <a:latin typeface="Calibri Light" panose="020F0302020204030204"/>
              </a:rPr>
              <a:t>POUR VOTRE attention</a:t>
            </a:r>
          </a:p>
        </p:txBody>
      </p:sp>
    </p:spTree>
    <p:extLst>
      <p:ext uri="{BB962C8B-B14F-4D97-AF65-F5344CB8AC3E}">
        <p14:creationId xmlns:p14="http://schemas.microsoft.com/office/powerpoint/2010/main" val="3635268566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:\MARKETING\_MEDIA\GettyImages\GettyImages-17088907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8494"/>
          <a:stretch/>
        </p:blipFill>
        <p:spPr bwMode="auto">
          <a:xfrm>
            <a:off x="-8045" y="1588640"/>
            <a:ext cx="12198458" cy="523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2137144" y="2030543"/>
            <a:ext cx="8235154" cy="4157606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lb-LU" dirty="0">
                <a:solidFill>
                  <a:schemeClr val="tx1"/>
                </a:solidFill>
              </a:rPr>
              <a:t>signature </a:t>
            </a:r>
            <a:r>
              <a:rPr lang="lb-LU" dirty="0">
                <a:solidFill>
                  <a:srgbClr val="00AAE7"/>
                </a:solidFill>
              </a:rPr>
              <a:t>ElectroniQUE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lb-LU" dirty="0">
                <a:solidFill>
                  <a:srgbClr val="7F7F7F"/>
                </a:solidFill>
              </a:rPr>
              <a:t>Quand le manuscrit se digitalise</a:t>
            </a:r>
            <a:endParaRPr lang="en-US" dirty="0">
              <a:solidFill>
                <a:srgbClr val="7F7F7F"/>
              </a:solidFill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97554" y="2232266"/>
            <a:ext cx="807474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b-LU" sz="3200" dirty="0">
                <a:solidFill>
                  <a:srgbClr val="00AAE7"/>
                </a:solidFill>
                <a:latin typeface="+mj-lt"/>
              </a:rPr>
              <a:t>La signature électronique </a:t>
            </a:r>
            <a:r>
              <a:rPr lang="lb-LU" sz="3200" dirty="0">
                <a:latin typeface="+mj-lt"/>
              </a:rPr>
              <a:t>est pour la signature manuscrite ce que l’email a été pour le courrier. De la même façon, la signature électronique n’est pas seulement un outil de la transformation digitale, mais un </a:t>
            </a:r>
            <a:r>
              <a:rPr lang="lb-LU" sz="3200" dirty="0">
                <a:solidFill>
                  <a:srgbClr val="00AAE7"/>
                </a:solidFill>
                <a:latin typeface="+mj-lt"/>
              </a:rPr>
              <a:t>composant fondamental</a:t>
            </a:r>
            <a:r>
              <a:rPr lang="lb-LU" sz="3200" dirty="0">
                <a:latin typeface="+mj-lt"/>
              </a:rPr>
              <a:t> qui accélère les processus métiers et redéfinit les environnements régulatoires, technologiques et institutionnels eux-mêmes.</a:t>
            </a:r>
          </a:p>
        </p:txBody>
      </p:sp>
      <p:sp>
        <p:nvSpPr>
          <p:cNvPr id="7" name="Textfeld 29"/>
          <p:cNvSpPr txBox="1"/>
          <p:nvPr/>
        </p:nvSpPr>
        <p:spPr>
          <a:xfrm>
            <a:off x="2678010" y="2219947"/>
            <a:ext cx="4451221" cy="184795"/>
          </a:xfrm>
          <a:prstGeom prst="rect">
            <a:avLst/>
          </a:prstGeom>
          <a:noFill/>
        </p:spPr>
        <p:txBody>
          <a:bodyPr wrap="square" lIns="40723" tIns="20354" rIns="40723" bIns="20354" rtlCol="0">
            <a:spAutoFit/>
          </a:bodyPr>
          <a:lstStyle/>
          <a:p>
            <a:r>
              <a:rPr lang="de-DE" sz="900" dirty="0">
                <a:solidFill>
                  <a:srgbClr val="00AAE7"/>
                </a:solidFill>
                <a:latin typeface="Calibri Light" panose="020F0302020204030204" pitchFamily="34" charset="0"/>
              </a:rPr>
              <a:t>// </a:t>
            </a:r>
            <a:r>
              <a:rPr lang="de-DE" sz="900" dirty="0">
                <a:solidFill>
                  <a:prstClr val="black"/>
                </a:solidFill>
                <a:latin typeface="Calibri Light" panose="020F0302020204030204" pitchFamily="34" charset="0"/>
              </a:rPr>
              <a:t>  Statement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613179"/>
            <a:ext cx="12190413" cy="246409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0" rIns="91367" bIns="45680" rtlCol="0" anchor="ctr"/>
          <a:lstStyle/>
          <a:p>
            <a:pPr algn="ctr" defTabSz="203666"/>
            <a:endParaRPr lang="de-LU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4581" y="6651745"/>
            <a:ext cx="23212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2400"/>
            <a:r>
              <a:rPr lang="en-US" sz="1100" dirty="0">
                <a:solidFill>
                  <a:prstClr val="white"/>
                </a:solidFill>
                <a:latin typeface="Lato" panose="020F0502020204030203" pitchFamily="34" charset="0"/>
              </a:rPr>
              <a:t>LuxTrust Confidential</a:t>
            </a:r>
            <a:endParaRPr lang="en-US" sz="1100" b="1" dirty="0">
              <a:solidFill>
                <a:prstClr val="white"/>
              </a:solidFill>
              <a:latin typeface="Lato" panose="020F0502020204030203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753" y="6472517"/>
            <a:ext cx="889738" cy="29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0720" y="240631"/>
            <a:ext cx="1501541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1 - Pierre</a:t>
            </a:r>
          </a:p>
        </p:txBody>
      </p:sp>
    </p:spTree>
    <p:extLst>
      <p:ext uri="{BB962C8B-B14F-4D97-AF65-F5344CB8AC3E}">
        <p14:creationId xmlns:p14="http://schemas.microsoft.com/office/powerpoint/2010/main" val="842729012"/>
      </p:ext>
    </p:extLst>
  </p:cSld>
  <p:clrMapOvr>
    <a:masterClrMapping/>
  </p:clrMapOvr>
  <p:transition spd="slow" advClick="0" advTm="1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Manual Operation 22"/>
          <p:cNvSpPr/>
          <p:nvPr/>
        </p:nvSpPr>
        <p:spPr>
          <a:xfrm>
            <a:off x="-15317" y="1548397"/>
            <a:ext cx="6660666" cy="3621713"/>
          </a:xfrm>
          <a:custGeom>
            <a:avLst/>
            <a:gdLst/>
            <a:ahLst/>
            <a:cxnLst/>
            <a:rect l="l" t="t" r="r" b="b"/>
            <a:pathLst>
              <a:path w="7065519" h="5292078">
                <a:moveTo>
                  <a:pt x="5400538" y="5292078"/>
                </a:moveTo>
                <a:lnTo>
                  <a:pt x="0" y="5292078"/>
                </a:lnTo>
                <a:lnTo>
                  <a:pt x="0" y="0"/>
                </a:lnTo>
                <a:lnTo>
                  <a:pt x="7065519" y="0"/>
                </a:lnTo>
                <a:close/>
              </a:path>
            </a:pathLst>
          </a:custGeom>
          <a:blipFill dpi="0" rotWithShape="1">
            <a:blip r:embed="rId2" cstate="email">
              <a:alphaModFix amt="44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17" r="-1398" b="-27880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714054" y="4737277"/>
            <a:ext cx="946205" cy="903894"/>
          </a:xfrm>
          <a:prstGeom prst="ellipse">
            <a:avLst/>
          </a:prstGeom>
          <a:solidFill>
            <a:srgbClr val="00AAE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lb-LU" dirty="0">
                <a:solidFill>
                  <a:schemeClr val="tx1"/>
                </a:solidFill>
              </a:rPr>
              <a:t>Qu’est ce qu’une </a:t>
            </a:r>
            <a:r>
              <a:rPr lang="lb-LU" dirty="0">
                <a:solidFill>
                  <a:srgbClr val="00AAE7"/>
                </a:solidFill>
              </a:rPr>
              <a:t>signature electronique</a:t>
            </a:r>
            <a:r>
              <a:rPr lang="lb-LU" dirty="0">
                <a:solidFill>
                  <a:schemeClr val="tx1"/>
                </a:solidFill>
              </a:rPr>
              <a:t>?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lb-LU" dirty="0"/>
              <a:t>Quelques explications</a:t>
            </a:r>
            <a:endParaRPr lang="en-US" dirty="0"/>
          </a:p>
        </p:txBody>
      </p:sp>
      <p:sp>
        <p:nvSpPr>
          <p:cNvPr id="5" name="Flowchart: Manual Operation 7"/>
          <p:cNvSpPr/>
          <p:nvPr/>
        </p:nvSpPr>
        <p:spPr>
          <a:xfrm rot="10800000">
            <a:off x="5114374" y="1548394"/>
            <a:ext cx="7076037" cy="3621715"/>
          </a:xfrm>
          <a:custGeom>
            <a:avLst/>
            <a:gdLst>
              <a:gd name="connsiteX0" fmla="*/ 0 w 6804837"/>
              <a:gd name="connsiteY0" fmla="*/ 0 h 5292077"/>
              <a:gd name="connsiteX1" fmla="*/ 6804837 w 6804837"/>
              <a:gd name="connsiteY1" fmla="*/ 0 h 5292077"/>
              <a:gd name="connsiteX2" fmla="*/ 5136846 w 6804837"/>
              <a:gd name="connsiteY2" fmla="*/ 5292077 h 5292077"/>
              <a:gd name="connsiteX3" fmla="*/ 18573 w 6804837"/>
              <a:gd name="connsiteY3" fmla="*/ 5292077 h 5292077"/>
              <a:gd name="connsiteX4" fmla="*/ 0 w 6804837"/>
              <a:gd name="connsiteY4" fmla="*/ 5234143 h 5292077"/>
              <a:gd name="connsiteX5" fmla="*/ 0 w 6804837"/>
              <a:gd name="connsiteY5" fmla="*/ 0 h 5292077"/>
              <a:gd name="connsiteX0" fmla="*/ 0 w 6804837"/>
              <a:gd name="connsiteY0" fmla="*/ 0 h 5292077"/>
              <a:gd name="connsiteX1" fmla="*/ 6804837 w 6804837"/>
              <a:gd name="connsiteY1" fmla="*/ 0 h 5292077"/>
              <a:gd name="connsiteX2" fmla="*/ 5206339 w 6804837"/>
              <a:gd name="connsiteY2" fmla="*/ 5292077 h 5292077"/>
              <a:gd name="connsiteX3" fmla="*/ 18573 w 6804837"/>
              <a:gd name="connsiteY3" fmla="*/ 5292077 h 5292077"/>
              <a:gd name="connsiteX4" fmla="*/ 0 w 6804837"/>
              <a:gd name="connsiteY4" fmla="*/ 5234143 h 5292077"/>
              <a:gd name="connsiteX5" fmla="*/ 0 w 6804837"/>
              <a:gd name="connsiteY5" fmla="*/ 0 h 5292077"/>
              <a:gd name="connsiteX0" fmla="*/ 0 w 6804837"/>
              <a:gd name="connsiteY0" fmla="*/ 0 h 5292077"/>
              <a:gd name="connsiteX1" fmla="*/ 6804837 w 6804837"/>
              <a:gd name="connsiteY1" fmla="*/ 0 h 5292077"/>
              <a:gd name="connsiteX2" fmla="*/ 5322159 w 6804837"/>
              <a:gd name="connsiteY2" fmla="*/ 5292077 h 5292077"/>
              <a:gd name="connsiteX3" fmla="*/ 18573 w 6804837"/>
              <a:gd name="connsiteY3" fmla="*/ 5292077 h 5292077"/>
              <a:gd name="connsiteX4" fmla="*/ 0 w 6804837"/>
              <a:gd name="connsiteY4" fmla="*/ 5234143 h 5292077"/>
              <a:gd name="connsiteX5" fmla="*/ 0 w 6804837"/>
              <a:gd name="connsiteY5" fmla="*/ 0 h 529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04837" h="5292077">
                <a:moveTo>
                  <a:pt x="0" y="0"/>
                </a:moveTo>
                <a:lnTo>
                  <a:pt x="6804837" y="0"/>
                </a:lnTo>
                <a:lnTo>
                  <a:pt x="5322159" y="5292077"/>
                </a:lnTo>
                <a:lnTo>
                  <a:pt x="18573" y="5292077"/>
                </a:lnTo>
                <a:lnTo>
                  <a:pt x="0" y="5234143"/>
                </a:lnTo>
                <a:lnTo>
                  <a:pt x="0" y="0"/>
                </a:lnTo>
                <a:close/>
              </a:path>
            </a:pathLst>
          </a:custGeom>
          <a:solidFill>
            <a:srgbClr val="00AAE7">
              <a:alpha val="82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63138" y="2203682"/>
            <a:ext cx="4968671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dirty="0"/>
              <a:t>[…] des  données  sous  forme  électronique,  qui  sont  jointes  ou  associées  logiquement  à  d’autres  données  sous  forme  électronique  et  que  le  signataire  utilise  pour  signer</a:t>
            </a:r>
            <a:r>
              <a:rPr lang="en-US" sz="2400" dirty="0"/>
              <a:t>. </a:t>
            </a:r>
          </a:p>
          <a:p>
            <a:pPr algn="ctr"/>
            <a:r>
              <a:rPr lang="en-US" sz="1600" dirty="0" err="1"/>
              <a:t>eIDAS</a:t>
            </a:r>
            <a:r>
              <a:rPr lang="en-US" sz="1600" dirty="0"/>
              <a:t>, article 3.10</a:t>
            </a:r>
          </a:p>
        </p:txBody>
      </p:sp>
      <p:sp>
        <p:nvSpPr>
          <p:cNvPr id="8" name="Rectangle 7"/>
          <p:cNvSpPr/>
          <p:nvPr/>
        </p:nvSpPr>
        <p:spPr>
          <a:xfrm>
            <a:off x="7058573" y="2375531"/>
            <a:ext cx="47078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2400" dirty="0">
                <a:solidFill>
                  <a:schemeClr val="bg1"/>
                </a:solidFill>
              </a:rPr>
              <a:t>Tout type </a:t>
            </a:r>
            <a:r>
              <a:rPr lang="en-US" sz="2400" dirty="0" err="1">
                <a:solidFill>
                  <a:schemeClr val="bg1"/>
                </a:solidFill>
              </a:rPr>
              <a:t>d’image</a:t>
            </a:r>
            <a:r>
              <a:rPr lang="en-US" sz="2400" dirty="0">
                <a:solidFill>
                  <a:schemeClr val="bg1"/>
                </a:solidFill>
              </a:rPr>
              <a:t>, de </a:t>
            </a:r>
            <a:r>
              <a:rPr lang="en-US" sz="2400" dirty="0" err="1">
                <a:solidFill>
                  <a:schemeClr val="bg1"/>
                </a:solidFill>
              </a:rPr>
              <a:t>signe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ou</a:t>
            </a:r>
            <a:r>
              <a:rPr lang="en-US" sz="2400" dirty="0">
                <a:solidFill>
                  <a:schemeClr val="bg1"/>
                </a:solidFill>
              </a:rPr>
              <a:t> de marque appliqué sur un document pour </a:t>
            </a:r>
            <a:r>
              <a:rPr lang="en-US" sz="2400" dirty="0" err="1">
                <a:solidFill>
                  <a:schemeClr val="bg1"/>
                </a:solidFill>
              </a:rPr>
              <a:t>indiquer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votre</a:t>
            </a:r>
            <a:r>
              <a:rPr lang="en-US" sz="2400" dirty="0">
                <a:solidFill>
                  <a:schemeClr val="bg1"/>
                </a:solidFill>
              </a:rPr>
              <a:t> accord </a:t>
            </a:r>
            <a:r>
              <a:rPr lang="en-US" sz="2400" dirty="0" err="1">
                <a:solidFill>
                  <a:schemeClr val="bg1"/>
                </a:solidFill>
              </a:rPr>
              <a:t>ou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votre</a:t>
            </a:r>
            <a:r>
              <a:rPr lang="en-US" sz="2400" dirty="0">
                <a:solidFill>
                  <a:schemeClr val="bg1"/>
                </a:solidFill>
              </a:rPr>
              <a:t> approbation. </a:t>
            </a:r>
          </a:p>
          <a:p>
            <a:pPr algn="r" fontAlgn="base"/>
            <a:r>
              <a:rPr lang="en-US" sz="24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372426" y="5802441"/>
            <a:ext cx="17279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b-LU" sz="1800" dirty="0"/>
              <a:t>Accepter les CGV</a:t>
            </a:r>
          </a:p>
        </p:txBody>
      </p:sp>
      <p:sp>
        <p:nvSpPr>
          <p:cNvPr id="10" name="Rectangle 9"/>
          <p:cNvSpPr/>
          <p:nvPr/>
        </p:nvSpPr>
        <p:spPr>
          <a:xfrm>
            <a:off x="2941838" y="5823260"/>
            <a:ext cx="15346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b-LU" sz="1800" dirty="0"/>
              <a:t>Pied d’email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114375" y="5735206"/>
            <a:ext cx="19441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b-LU" sz="1800" dirty="0"/>
              <a:t>Une image scannée de votre signature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341421" y="5721894"/>
            <a:ext cx="21052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b-LU" sz="1800" dirty="0"/>
              <a:t>Utilisation d’une signature électronique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715500" y="5721894"/>
            <a:ext cx="2474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b-LU" sz="1800" dirty="0"/>
              <a:t>Approbation via empreinte digitale ou reconnaissance faciale.</a:t>
            </a:r>
            <a:endParaRPr lang="en-US" sz="1800" dirty="0"/>
          </a:p>
        </p:txBody>
      </p:sp>
      <p:sp>
        <p:nvSpPr>
          <p:cNvPr id="14" name="Oval 13"/>
          <p:cNvSpPr/>
          <p:nvPr/>
        </p:nvSpPr>
        <p:spPr>
          <a:xfrm>
            <a:off x="3236048" y="4737277"/>
            <a:ext cx="946205" cy="903894"/>
          </a:xfrm>
          <a:prstGeom prst="ellipse">
            <a:avLst/>
          </a:prstGeom>
          <a:solidFill>
            <a:srgbClr val="D6008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613372" y="4737277"/>
            <a:ext cx="946205" cy="903894"/>
          </a:xfrm>
          <a:prstGeom prst="ellipse">
            <a:avLst/>
          </a:prstGeom>
          <a:solidFill>
            <a:srgbClr val="8DC63F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920940" y="4737277"/>
            <a:ext cx="946205" cy="903894"/>
          </a:xfrm>
          <a:prstGeom prst="ellipse">
            <a:avLst/>
          </a:prstGeom>
          <a:solidFill>
            <a:srgbClr val="0081A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0406754" y="4737277"/>
            <a:ext cx="946205" cy="903894"/>
          </a:xfrm>
          <a:prstGeom prst="ellipse">
            <a:avLst/>
          </a:prstGeom>
          <a:solidFill>
            <a:srgbClr val="D1D4D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9" descr="C:\Users\ele_luxtrust\Downloads\scan (2)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7779" y="4860530"/>
            <a:ext cx="657389" cy="657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C:\Users\ele_luxtrust\Downloads\fingerprint (2)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74248" y="4893552"/>
            <a:ext cx="624368" cy="62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1" descr="C:\Users\ele_luxtrust\Downloads\electronic-signature (2)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89092" y="4860530"/>
            <a:ext cx="629876" cy="62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2" descr="C:\Users\ele_luxtrust\Downloads\digital-signature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8069" y="4879155"/>
            <a:ext cx="608964" cy="60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3" descr="C:\Users\ele_luxtrust\Downloads\agreement (1)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506" y="4866256"/>
            <a:ext cx="629300" cy="6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ctangle 24"/>
          <p:cNvSpPr/>
          <p:nvPr/>
        </p:nvSpPr>
        <p:spPr>
          <a:xfrm>
            <a:off x="0" y="6613179"/>
            <a:ext cx="12190413" cy="246409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0" rIns="91367" bIns="45680" rtlCol="0" anchor="ctr"/>
          <a:lstStyle/>
          <a:p>
            <a:pPr algn="ctr" defTabSz="203666"/>
            <a:endParaRPr lang="de-LU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34581" y="6651745"/>
            <a:ext cx="23212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2400"/>
            <a:r>
              <a:rPr lang="en-US" sz="1100" dirty="0">
                <a:solidFill>
                  <a:prstClr val="white"/>
                </a:solidFill>
                <a:latin typeface="Lato" panose="020F0502020204030203" pitchFamily="34" charset="0"/>
              </a:rPr>
              <a:t>LuxTrust Confidential</a:t>
            </a:r>
            <a:endParaRPr lang="en-US" sz="1100" b="1" dirty="0">
              <a:solidFill>
                <a:prstClr val="white"/>
              </a:solidFill>
              <a:latin typeface="Lato" panose="020F0502020204030203" pitchFamily="34" charset="0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753" y="6472517"/>
            <a:ext cx="889738" cy="29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330720" y="240631"/>
            <a:ext cx="1501541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2- Frederic</a:t>
            </a:r>
          </a:p>
        </p:txBody>
      </p:sp>
    </p:spTree>
    <p:extLst>
      <p:ext uri="{BB962C8B-B14F-4D97-AF65-F5344CB8AC3E}">
        <p14:creationId xmlns:p14="http://schemas.microsoft.com/office/powerpoint/2010/main" val="3935531795"/>
      </p:ext>
    </p:extLst>
  </p:cSld>
  <p:clrMapOvr>
    <a:masterClrMapping/>
  </p:clrMapOvr>
  <p:transition spd="slow" advClick="0" advTm="1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162188" y="2861380"/>
            <a:ext cx="50888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4000" dirty="0"/>
              <a:t>Les différents types de </a:t>
            </a:r>
            <a:r>
              <a:rPr lang="lb-LU" sz="4000" dirty="0">
                <a:solidFill>
                  <a:srgbClr val="00AAE7"/>
                </a:solidFill>
              </a:rPr>
              <a:t>signature électronique</a:t>
            </a:r>
            <a:r>
              <a:rPr lang="lb-LU" sz="4000" dirty="0"/>
              <a:t> disponibles aujourd’hui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6077237" y="2922936"/>
            <a:ext cx="5285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9600" dirty="0">
                <a:solidFill>
                  <a:srgbClr val="00AAE7"/>
                </a:solidFill>
              </a:rPr>
              <a:t>2</a:t>
            </a:r>
            <a:endParaRPr lang="en-US" sz="9600" dirty="0">
              <a:solidFill>
                <a:srgbClr val="00AAE7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6448265" y="2530337"/>
            <a:ext cx="875973" cy="223166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Flowchart: Manual Operation 22"/>
          <p:cNvSpPr/>
          <p:nvPr/>
        </p:nvSpPr>
        <p:spPr>
          <a:xfrm>
            <a:off x="0" y="-2"/>
            <a:ext cx="6911438" cy="6859590"/>
          </a:xfrm>
          <a:custGeom>
            <a:avLst/>
            <a:gdLst>
              <a:gd name="connsiteX0" fmla="*/ 5387816 w 7065519"/>
              <a:gd name="connsiteY0" fmla="*/ 5301240 h 5301240"/>
              <a:gd name="connsiteX1" fmla="*/ 0 w 7065519"/>
              <a:gd name="connsiteY1" fmla="*/ 5292078 h 5301240"/>
              <a:gd name="connsiteX2" fmla="*/ 0 w 7065519"/>
              <a:gd name="connsiteY2" fmla="*/ 0 h 5301240"/>
              <a:gd name="connsiteX3" fmla="*/ 7065519 w 7065519"/>
              <a:gd name="connsiteY3" fmla="*/ 0 h 5301240"/>
              <a:gd name="connsiteX4" fmla="*/ 5387816 w 7065519"/>
              <a:gd name="connsiteY4" fmla="*/ 5301240 h 5301240"/>
              <a:gd name="connsiteX0" fmla="*/ 5387816 w 7065519"/>
              <a:gd name="connsiteY0" fmla="*/ 5301240 h 5301240"/>
              <a:gd name="connsiteX1" fmla="*/ 0 w 7065519"/>
              <a:gd name="connsiteY1" fmla="*/ 5292078 h 5301240"/>
              <a:gd name="connsiteX2" fmla="*/ 0 w 7065519"/>
              <a:gd name="connsiteY2" fmla="*/ 0 h 5301240"/>
              <a:gd name="connsiteX3" fmla="*/ 7065519 w 7065519"/>
              <a:gd name="connsiteY3" fmla="*/ 0 h 5301240"/>
              <a:gd name="connsiteX4" fmla="*/ 5387816 w 7065519"/>
              <a:gd name="connsiteY4" fmla="*/ 5301240 h 5301240"/>
              <a:gd name="connsiteX0" fmla="*/ 4522710 w 7065519"/>
              <a:gd name="connsiteY0" fmla="*/ 5292079 h 5292079"/>
              <a:gd name="connsiteX1" fmla="*/ 0 w 7065519"/>
              <a:gd name="connsiteY1" fmla="*/ 5292078 h 5292079"/>
              <a:gd name="connsiteX2" fmla="*/ 0 w 7065519"/>
              <a:gd name="connsiteY2" fmla="*/ 0 h 5292079"/>
              <a:gd name="connsiteX3" fmla="*/ 7065519 w 7065519"/>
              <a:gd name="connsiteY3" fmla="*/ 0 h 5292079"/>
              <a:gd name="connsiteX4" fmla="*/ 4522710 w 7065519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472628"/>
              <a:gd name="connsiteY0" fmla="*/ 5292079 h 5292079"/>
              <a:gd name="connsiteX1" fmla="*/ 0 w 7472628"/>
              <a:gd name="connsiteY1" fmla="*/ 5292078 h 5292079"/>
              <a:gd name="connsiteX2" fmla="*/ 0 w 7472628"/>
              <a:gd name="connsiteY2" fmla="*/ 0 h 5292079"/>
              <a:gd name="connsiteX3" fmla="*/ 7472628 w 7472628"/>
              <a:gd name="connsiteY3" fmla="*/ 36647 h 5292079"/>
              <a:gd name="connsiteX4" fmla="*/ 4522710 w 7472628"/>
              <a:gd name="connsiteY4" fmla="*/ 5292079 h 5292079"/>
              <a:gd name="connsiteX0" fmla="*/ 4522710 w 7498395"/>
              <a:gd name="connsiteY0" fmla="*/ 5292079 h 5292079"/>
              <a:gd name="connsiteX1" fmla="*/ 0 w 7498395"/>
              <a:gd name="connsiteY1" fmla="*/ 5292078 h 5292079"/>
              <a:gd name="connsiteX2" fmla="*/ 0 w 7498395"/>
              <a:gd name="connsiteY2" fmla="*/ 0 h 5292079"/>
              <a:gd name="connsiteX3" fmla="*/ 7498395 w 7498395"/>
              <a:gd name="connsiteY3" fmla="*/ 9162 h 5292079"/>
              <a:gd name="connsiteX4" fmla="*/ 4522710 w 7498395"/>
              <a:gd name="connsiteY4" fmla="*/ 5292079 h 5292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98395" h="5292079">
                <a:moveTo>
                  <a:pt x="4522710" y="5292079"/>
                </a:moveTo>
                <a:lnTo>
                  <a:pt x="0" y="5292078"/>
                </a:lnTo>
                <a:lnTo>
                  <a:pt x="0" y="0"/>
                </a:lnTo>
                <a:lnTo>
                  <a:pt x="7498395" y="9162"/>
                </a:lnTo>
                <a:cubicBezTo>
                  <a:pt x="7465010" y="4991"/>
                  <a:pt x="4530651" y="5287090"/>
                  <a:pt x="4522710" y="5292079"/>
                </a:cubicBezTo>
                <a:close/>
              </a:path>
            </a:pathLst>
          </a:custGeom>
          <a:blipFill dpi="0"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25974" t="-2685" r="-45157" b="-3263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6613179"/>
            <a:ext cx="12190413" cy="246409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0" rIns="91367" bIns="45680" rtlCol="0" anchor="ctr"/>
          <a:lstStyle/>
          <a:p>
            <a:pPr algn="ctr" defTabSz="203666"/>
            <a:endParaRPr lang="de-LU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34581" y="6651745"/>
            <a:ext cx="23212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2400"/>
            <a:r>
              <a:rPr lang="en-US" sz="1100" dirty="0">
                <a:solidFill>
                  <a:prstClr val="white"/>
                </a:solidFill>
                <a:latin typeface="Lato" panose="020F0502020204030203" pitchFamily="34" charset="0"/>
              </a:rPr>
              <a:t>LuxTrust Confidential</a:t>
            </a:r>
            <a:endParaRPr lang="en-US" sz="1100" b="1" dirty="0">
              <a:solidFill>
                <a:prstClr val="white"/>
              </a:solidFill>
              <a:latin typeface="Lato" panose="020F0502020204030203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753" y="6472517"/>
            <a:ext cx="889738" cy="29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30720" y="240631"/>
            <a:ext cx="1501541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3 - Frederic</a:t>
            </a:r>
          </a:p>
        </p:txBody>
      </p:sp>
    </p:spTree>
    <p:extLst>
      <p:ext uri="{BB962C8B-B14F-4D97-AF65-F5344CB8AC3E}">
        <p14:creationId xmlns:p14="http://schemas.microsoft.com/office/powerpoint/2010/main" val="2190194190"/>
      </p:ext>
    </p:extLst>
  </p:cSld>
  <p:clrMapOvr>
    <a:masterClrMapping/>
  </p:clrMapOvr>
  <p:transition spd="slow" advClick="0" advTm="1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lb-LU" dirty="0">
                <a:solidFill>
                  <a:schemeClr val="tx1"/>
                </a:solidFill>
              </a:rPr>
              <a:t>SIGNATURE</a:t>
            </a:r>
            <a:r>
              <a:rPr lang="lb-LU" dirty="0"/>
              <a:t> ElectroniQUE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Les </a:t>
            </a:r>
            <a:r>
              <a:rPr lang="en-US" dirty="0" err="1">
                <a:solidFill>
                  <a:srgbClr val="7F7F7F"/>
                </a:solidFill>
              </a:rPr>
              <a:t>différents</a:t>
            </a:r>
            <a:r>
              <a:rPr lang="en-US" dirty="0">
                <a:solidFill>
                  <a:srgbClr val="7F7F7F"/>
                </a:solidFill>
              </a:rPr>
              <a:t> types de signature </a:t>
            </a:r>
            <a:r>
              <a:rPr lang="en-US" dirty="0" err="1">
                <a:solidFill>
                  <a:srgbClr val="7F7F7F"/>
                </a:solidFill>
              </a:rPr>
              <a:t>électronique</a:t>
            </a:r>
            <a:r>
              <a:rPr lang="en-US" dirty="0">
                <a:solidFill>
                  <a:srgbClr val="7F7F7F"/>
                </a:solidFill>
              </a:rPr>
              <a:t> </a:t>
            </a:r>
            <a:r>
              <a:rPr lang="en-US" dirty="0" err="1">
                <a:solidFill>
                  <a:srgbClr val="7F7F7F"/>
                </a:solidFill>
              </a:rPr>
              <a:t>disponibles</a:t>
            </a:r>
            <a:r>
              <a:rPr lang="en-US" dirty="0">
                <a:solidFill>
                  <a:srgbClr val="7F7F7F"/>
                </a:solidFill>
              </a:rPr>
              <a:t> </a:t>
            </a:r>
            <a:r>
              <a:rPr lang="en-US" dirty="0" err="1">
                <a:solidFill>
                  <a:srgbClr val="7F7F7F"/>
                </a:solidFill>
              </a:rPr>
              <a:t>aujourd’hui</a:t>
            </a:r>
            <a:endParaRPr lang="en-US" dirty="0">
              <a:solidFill>
                <a:srgbClr val="7F7F7F"/>
              </a:solidFill>
            </a:endParaRPr>
          </a:p>
          <a:p>
            <a:endParaRPr lang="en-US" dirty="0"/>
          </a:p>
        </p:txBody>
      </p:sp>
      <p:sp>
        <p:nvSpPr>
          <p:cNvPr id="4" name="Isosceles Triangle 61"/>
          <p:cNvSpPr/>
          <p:nvPr/>
        </p:nvSpPr>
        <p:spPr>
          <a:xfrm rot="8669047">
            <a:off x="989115" y="2865334"/>
            <a:ext cx="459249" cy="364882"/>
          </a:xfrm>
          <a:custGeom>
            <a:avLst/>
            <a:gdLst/>
            <a:ahLst/>
            <a:cxnLst/>
            <a:rect l="l" t="t" r="r" b="b"/>
            <a:pathLst>
              <a:path w="459249" h="364882">
                <a:moveTo>
                  <a:pt x="0" y="364882"/>
                </a:moveTo>
                <a:lnTo>
                  <a:pt x="72249" y="90904"/>
                </a:lnTo>
                <a:lnTo>
                  <a:pt x="162791" y="155525"/>
                </a:lnTo>
                <a:lnTo>
                  <a:pt x="170620" y="144556"/>
                </a:lnTo>
                <a:lnTo>
                  <a:pt x="175099" y="147753"/>
                </a:lnTo>
                <a:lnTo>
                  <a:pt x="363029" y="0"/>
                </a:lnTo>
                <a:lnTo>
                  <a:pt x="459249" y="364882"/>
                </a:lnTo>
                <a:close/>
              </a:path>
            </a:pathLst>
          </a:custGeom>
          <a:solidFill>
            <a:srgbClr val="8DC63F"/>
          </a:solidFill>
          <a:ln>
            <a:solidFill>
              <a:srgbClr val="8DC63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282537" y="3261305"/>
            <a:ext cx="1531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8DC63F"/>
                </a:solidFill>
                <a:latin typeface="+mj-lt"/>
              </a:rPr>
              <a:t>SIMPLE</a:t>
            </a:r>
            <a:endParaRPr lang="lb-LU" sz="3200" b="1" dirty="0">
              <a:solidFill>
                <a:srgbClr val="8DC63F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9343" y="3861720"/>
            <a:ext cx="30026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8DC63F"/>
              </a:buClr>
              <a:buFont typeface="Wingdings" panose="05000000000000000000" pitchFamily="2" charset="2"/>
              <a:buChar char="Ø"/>
            </a:pPr>
            <a:r>
              <a:rPr lang="en-US" sz="1800" dirty="0">
                <a:cs typeface="Arial" panose="020B0604020202020204" pitchFamily="34" charset="0"/>
              </a:rPr>
              <a:t>Le document </a:t>
            </a:r>
            <a:r>
              <a:rPr lang="en-US" sz="1800" dirty="0" err="1">
                <a:cs typeface="Arial" panose="020B0604020202020204" pitchFamily="34" charset="0"/>
              </a:rPr>
              <a:t>signé</a:t>
            </a:r>
            <a:r>
              <a:rPr lang="en-US" sz="1800" dirty="0">
                <a:cs typeface="Arial" panose="020B0604020202020204" pitchFamily="34" charset="0"/>
              </a:rPr>
              <a:t> </a:t>
            </a:r>
            <a:r>
              <a:rPr lang="en-US" sz="1800" dirty="0" err="1">
                <a:cs typeface="Arial" panose="020B0604020202020204" pitchFamily="34" charset="0"/>
              </a:rPr>
              <a:t>n’est</a:t>
            </a:r>
            <a:r>
              <a:rPr lang="en-US" sz="1800" dirty="0">
                <a:cs typeface="Arial" panose="020B0604020202020204" pitchFamily="34" charset="0"/>
              </a:rPr>
              <a:t> pas protégé</a:t>
            </a:r>
          </a:p>
          <a:p>
            <a:pPr marL="342900" indent="-342900">
              <a:buClr>
                <a:srgbClr val="8DC63F"/>
              </a:buClr>
              <a:buFont typeface="Wingdings" panose="05000000000000000000" pitchFamily="2" charset="2"/>
              <a:buChar char="Ø"/>
            </a:pPr>
            <a:r>
              <a:rPr lang="en-US" sz="1800" dirty="0" err="1">
                <a:cs typeface="Arial" panose="020B0604020202020204" pitchFamily="34" charset="0"/>
              </a:rPr>
              <a:t>Aucune</a:t>
            </a:r>
            <a:r>
              <a:rPr lang="en-US" sz="1800" dirty="0">
                <a:cs typeface="Arial" panose="020B0604020202020204" pitchFamily="34" charset="0"/>
              </a:rPr>
              <a:t> certitude sur  </a:t>
            </a:r>
            <a:r>
              <a:rPr lang="en-US" sz="1800" dirty="0" err="1">
                <a:cs typeface="Arial" panose="020B0604020202020204" pitchFamily="34" charset="0"/>
              </a:rPr>
              <a:t>l’identité</a:t>
            </a:r>
            <a:r>
              <a:rPr lang="en-US" sz="1800" dirty="0">
                <a:cs typeface="Arial" panose="020B0604020202020204" pitchFamily="34" charset="0"/>
              </a:rPr>
              <a:t> du </a:t>
            </a:r>
            <a:r>
              <a:rPr lang="en-US" sz="1800" dirty="0" err="1">
                <a:cs typeface="Arial" panose="020B0604020202020204" pitchFamily="34" charset="0"/>
              </a:rPr>
              <a:t>signataire</a:t>
            </a:r>
            <a:endParaRPr lang="en-US" sz="1800" dirty="0">
              <a:cs typeface="Arial" panose="020B0604020202020204" pitchFamily="34" charset="0"/>
            </a:endParaRPr>
          </a:p>
          <a:p>
            <a:pPr marL="342900" indent="-342900">
              <a:buClr>
                <a:srgbClr val="8DC63F"/>
              </a:buClr>
              <a:buFont typeface="Wingdings" panose="05000000000000000000" pitchFamily="2" charset="2"/>
              <a:buChar char="Ø"/>
            </a:pPr>
            <a:r>
              <a:rPr lang="en-US" sz="1800" dirty="0" err="1">
                <a:cs typeface="Arial" panose="020B0604020202020204" pitchFamily="34" charset="0"/>
              </a:rPr>
              <a:t>Besoin</a:t>
            </a:r>
            <a:r>
              <a:rPr lang="en-US" sz="1800" dirty="0">
                <a:cs typeface="Arial" panose="020B0604020202020204" pitchFamily="34" charset="0"/>
              </a:rPr>
              <a:t> de </a:t>
            </a:r>
            <a:r>
              <a:rPr lang="en-US" sz="1800" dirty="0" err="1">
                <a:cs typeface="Arial" panose="020B0604020202020204" pitchFamily="34" charset="0"/>
              </a:rPr>
              <a:t>preuves</a:t>
            </a:r>
            <a:r>
              <a:rPr lang="en-US" sz="1800" dirty="0">
                <a:cs typeface="Arial" panose="020B0604020202020204" pitchFamily="34" charset="0"/>
              </a:rPr>
              <a:t> </a:t>
            </a:r>
            <a:r>
              <a:rPr lang="en-US" sz="1800" dirty="0" err="1">
                <a:cs typeface="Arial" panose="020B0604020202020204" pitchFamily="34" charset="0"/>
              </a:rPr>
              <a:t>supplémentaires</a:t>
            </a:r>
            <a:r>
              <a:rPr lang="en-US" sz="1800" dirty="0">
                <a:cs typeface="Arial" panose="020B0604020202020204" pitchFamily="34" charset="0"/>
              </a:rPr>
              <a:t> </a:t>
            </a:r>
            <a:r>
              <a:rPr lang="en-US" sz="1800" dirty="0" err="1">
                <a:cs typeface="Arial" panose="020B0604020202020204" pitchFamily="34" charset="0"/>
              </a:rPr>
              <a:t>en</a:t>
            </a:r>
            <a:r>
              <a:rPr lang="en-US" sz="1800" dirty="0">
                <a:cs typeface="Arial" panose="020B0604020202020204" pitchFamily="34" charset="0"/>
              </a:rPr>
              <a:t> </a:t>
            </a:r>
            <a:r>
              <a:rPr lang="en-US" sz="1800" dirty="0" err="1">
                <a:cs typeface="Arial" panose="020B0604020202020204" pitchFamily="34" charset="0"/>
              </a:rPr>
              <a:t>cas</a:t>
            </a:r>
            <a:r>
              <a:rPr lang="en-US" sz="1800" dirty="0">
                <a:cs typeface="Arial" panose="020B0604020202020204" pitchFamily="34" charset="0"/>
              </a:rPr>
              <a:t> de </a:t>
            </a:r>
            <a:r>
              <a:rPr lang="en-US" sz="1800" dirty="0" err="1">
                <a:cs typeface="Arial" panose="020B0604020202020204" pitchFamily="34" charset="0"/>
              </a:rPr>
              <a:t>litige</a:t>
            </a:r>
            <a:endParaRPr lang="en-US" sz="1800" dirty="0"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409216" y="3861720"/>
            <a:ext cx="33705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tx2"/>
              </a:buClr>
              <a:buFont typeface="Wingdings" panose="05000000000000000000" pitchFamily="2" charset="2"/>
              <a:buChar char="Ø"/>
              <a:defRPr/>
            </a:pPr>
            <a:r>
              <a:rPr lang="en-US" sz="1800" b="1" dirty="0" err="1">
                <a:cs typeface="Arial" panose="020B0604020202020204" pitchFamily="34" charset="0"/>
              </a:rPr>
              <a:t>Même</a:t>
            </a:r>
            <a:r>
              <a:rPr lang="en-US" sz="1800" b="1" dirty="0">
                <a:cs typeface="Arial" panose="020B0604020202020204" pitchFamily="34" charset="0"/>
              </a:rPr>
              <a:t> </a:t>
            </a:r>
            <a:r>
              <a:rPr lang="en-US" sz="1800" b="1" dirty="0" err="1">
                <a:cs typeface="Arial" panose="020B0604020202020204" pitchFamily="34" charset="0"/>
              </a:rPr>
              <a:t>effet</a:t>
            </a:r>
            <a:r>
              <a:rPr lang="en-US" sz="1800" b="1" dirty="0">
                <a:cs typeface="Arial" panose="020B0604020202020204" pitchFamily="34" charset="0"/>
              </a:rPr>
              <a:t> </a:t>
            </a:r>
            <a:r>
              <a:rPr lang="en-US" sz="1800" b="1" dirty="0" err="1">
                <a:cs typeface="Arial" panose="020B0604020202020204" pitchFamily="34" charset="0"/>
              </a:rPr>
              <a:t>légal</a:t>
            </a:r>
            <a:r>
              <a:rPr lang="en-US" sz="1800" b="1" dirty="0">
                <a:cs typeface="Arial" panose="020B0604020202020204" pitchFamily="34" charset="0"/>
              </a:rPr>
              <a:t> que la signature </a:t>
            </a:r>
            <a:r>
              <a:rPr lang="en-US" sz="1800" b="1" dirty="0" err="1">
                <a:cs typeface="Arial" panose="020B0604020202020204" pitchFamily="34" charset="0"/>
              </a:rPr>
              <a:t>manuscrite</a:t>
            </a:r>
            <a:r>
              <a:rPr lang="en-US" sz="1800" b="1" dirty="0">
                <a:cs typeface="Arial" panose="020B0604020202020204" pitchFamily="34" charset="0"/>
              </a:rPr>
              <a:t> partout </a:t>
            </a:r>
            <a:r>
              <a:rPr lang="en-US" sz="1800" b="1" dirty="0" err="1">
                <a:cs typeface="Arial" panose="020B0604020202020204" pitchFamily="34" charset="0"/>
              </a:rPr>
              <a:t>en</a:t>
            </a:r>
            <a:r>
              <a:rPr lang="en-US" sz="1800" b="1" dirty="0">
                <a:cs typeface="Arial" panose="020B0604020202020204" pitchFamily="34" charset="0"/>
              </a:rPr>
              <a:t> EU</a:t>
            </a:r>
            <a:endParaRPr lang="en-GB" sz="1800" b="1" dirty="0">
              <a:cs typeface="Arial" panose="020B0604020202020204" pitchFamily="34" charset="0"/>
            </a:endParaRPr>
          </a:p>
          <a:p>
            <a:pPr marL="342900" indent="-342900">
              <a:buClr>
                <a:schemeClr val="tx2"/>
              </a:buClr>
              <a:buFont typeface="Wingdings" panose="05000000000000000000" pitchFamily="2" charset="2"/>
              <a:buChar char="Ø"/>
              <a:defRPr/>
            </a:pPr>
            <a:r>
              <a:rPr lang="en-GB" altLang="en-US" sz="1800" dirty="0" err="1">
                <a:cs typeface="Arial" panose="020B0604020202020204" pitchFamily="34" charset="0"/>
              </a:rPr>
              <a:t>Renversement</a:t>
            </a:r>
            <a:r>
              <a:rPr lang="en-GB" altLang="en-US" sz="1800" dirty="0">
                <a:cs typeface="Arial" panose="020B0604020202020204" pitchFamily="34" charset="0"/>
              </a:rPr>
              <a:t> de la charge de la </a:t>
            </a:r>
            <a:r>
              <a:rPr lang="en-GB" altLang="en-US" sz="1800" dirty="0" err="1">
                <a:cs typeface="Arial" panose="020B0604020202020204" pitchFamily="34" charset="0"/>
              </a:rPr>
              <a:t>preuve</a:t>
            </a:r>
            <a:r>
              <a:rPr lang="en-GB" altLang="en-US" sz="1800" dirty="0">
                <a:cs typeface="Arial" panose="020B0604020202020204" pitchFamily="34" charset="0"/>
              </a:rPr>
              <a:t> </a:t>
            </a:r>
            <a:r>
              <a:rPr lang="en-GB" altLang="en-US" sz="1800" dirty="0" err="1">
                <a:cs typeface="Arial" panose="020B0604020202020204" pitchFamily="34" charset="0"/>
              </a:rPr>
              <a:t>en</a:t>
            </a:r>
            <a:r>
              <a:rPr lang="en-GB" altLang="en-US" sz="1800" dirty="0">
                <a:cs typeface="Arial" panose="020B0604020202020204" pitchFamily="34" charset="0"/>
              </a:rPr>
              <a:t> </a:t>
            </a:r>
            <a:r>
              <a:rPr lang="en-GB" altLang="en-US" sz="1800" dirty="0" err="1">
                <a:cs typeface="Arial" panose="020B0604020202020204" pitchFamily="34" charset="0"/>
              </a:rPr>
              <a:t>cas</a:t>
            </a:r>
            <a:r>
              <a:rPr lang="en-GB" altLang="en-US" sz="1800" dirty="0">
                <a:cs typeface="Arial" panose="020B0604020202020204" pitchFamily="34" charset="0"/>
              </a:rPr>
              <a:t> de </a:t>
            </a:r>
            <a:r>
              <a:rPr lang="en-GB" altLang="en-US" sz="1800" dirty="0" err="1">
                <a:cs typeface="Arial" panose="020B0604020202020204" pitchFamily="34" charset="0"/>
              </a:rPr>
              <a:t>litige</a:t>
            </a:r>
            <a:endParaRPr lang="en-GB" altLang="en-US" sz="1800" dirty="0">
              <a:cs typeface="Arial" panose="020B0604020202020204" pitchFamily="34" charset="0"/>
            </a:endParaRPr>
          </a:p>
          <a:p>
            <a:pPr marL="342900" indent="-342900">
              <a:buClr>
                <a:schemeClr val="tx2"/>
              </a:buClr>
              <a:buFont typeface="Wingdings" panose="05000000000000000000" pitchFamily="2" charset="2"/>
              <a:buChar char="Ø"/>
              <a:defRPr/>
            </a:pPr>
            <a:r>
              <a:rPr lang="en-GB" altLang="en-US" sz="1800" dirty="0">
                <a:cs typeface="Arial" panose="020B0604020202020204" pitchFamily="34" charset="0"/>
              </a:rPr>
              <a:t>Le plus haut </a:t>
            </a:r>
            <a:r>
              <a:rPr lang="en-GB" altLang="en-US" sz="1800" dirty="0" err="1">
                <a:cs typeface="Arial" panose="020B0604020202020204" pitchFamily="34" charset="0"/>
              </a:rPr>
              <a:t>niveau</a:t>
            </a:r>
            <a:r>
              <a:rPr lang="en-GB" altLang="en-US" sz="1800" dirty="0">
                <a:cs typeface="Arial" panose="020B0604020202020204" pitchFamily="34" charset="0"/>
              </a:rPr>
              <a:t> de protection et de </a:t>
            </a:r>
            <a:r>
              <a:rPr lang="en-GB" altLang="en-US" sz="1800" dirty="0" err="1">
                <a:cs typeface="Arial" panose="020B0604020202020204" pitchFamily="34" charset="0"/>
              </a:rPr>
              <a:t>sécurité</a:t>
            </a:r>
            <a:endParaRPr lang="en-GB" altLang="en-US" sz="1800" dirty="0">
              <a:cs typeface="Arial" panose="020B0604020202020204" pitchFamily="34" charset="0"/>
            </a:endParaRPr>
          </a:p>
          <a:p>
            <a:pPr marL="342900" indent="-342900">
              <a:buClr>
                <a:schemeClr val="tx2"/>
              </a:buClr>
              <a:buFont typeface="Wingdings" panose="05000000000000000000" pitchFamily="2" charset="2"/>
              <a:buChar char="Ø"/>
              <a:defRPr/>
            </a:pPr>
            <a:r>
              <a:rPr lang="en-GB" altLang="en-US" sz="1800" dirty="0" err="1">
                <a:cs typeface="Arial" panose="020B0604020202020204" pitchFamily="34" charset="0"/>
              </a:rPr>
              <a:t>Créée</a:t>
            </a:r>
            <a:r>
              <a:rPr lang="en-GB" altLang="en-US" sz="1800" dirty="0">
                <a:cs typeface="Arial" panose="020B0604020202020204" pitchFamily="34" charset="0"/>
              </a:rPr>
              <a:t> </a:t>
            </a:r>
            <a:r>
              <a:rPr lang="en-GB" altLang="en-US" sz="1800" dirty="0" err="1">
                <a:cs typeface="Arial" panose="020B0604020202020204" pitchFamily="34" charset="0"/>
              </a:rPr>
              <a:t>uniquement</a:t>
            </a:r>
            <a:r>
              <a:rPr lang="en-GB" altLang="en-US" sz="1800" dirty="0">
                <a:cs typeface="Arial" panose="020B0604020202020204" pitchFamily="34" charset="0"/>
              </a:rPr>
              <a:t> par des </a:t>
            </a:r>
            <a:r>
              <a:rPr lang="en-GB" altLang="en-US" sz="1800" b="1" dirty="0" err="1">
                <a:cs typeface="Arial" panose="020B0604020202020204" pitchFamily="34" charset="0"/>
              </a:rPr>
              <a:t>Prestataires</a:t>
            </a:r>
            <a:r>
              <a:rPr lang="en-GB" altLang="en-US" sz="1800" b="1" dirty="0">
                <a:cs typeface="Arial" panose="020B0604020202020204" pitchFamily="34" charset="0"/>
              </a:rPr>
              <a:t> de Services de </a:t>
            </a:r>
            <a:r>
              <a:rPr lang="en-GB" altLang="en-US" sz="1800" b="1" dirty="0" err="1">
                <a:cs typeface="Arial" panose="020B0604020202020204" pitchFamily="34" charset="0"/>
              </a:rPr>
              <a:t>Confiance</a:t>
            </a:r>
            <a:endParaRPr lang="en-GB" altLang="en-US" sz="1800" b="1" dirty="0"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1082018" y="1752127"/>
            <a:ext cx="599220" cy="1959217"/>
          </a:xfrm>
          <a:prstGeom prst="line">
            <a:avLst/>
          </a:prstGeom>
          <a:ln>
            <a:solidFill>
              <a:srgbClr val="8DC63F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arallelogram 8"/>
          <p:cNvSpPr/>
          <p:nvPr/>
        </p:nvSpPr>
        <p:spPr>
          <a:xfrm>
            <a:off x="924211" y="2063086"/>
            <a:ext cx="2589070" cy="967544"/>
          </a:xfrm>
          <a:prstGeom prst="parallelogram">
            <a:avLst/>
          </a:prstGeom>
          <a:solidFill>
            <a:srgbClr val="8DC63F"/>
          </a:solidFill>
          <a:ln>
            <a:solidFill>
              <a:srgbClr val="8DC63F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4" descr="Résultat de recherche d'images pour &quot;signature png&quot;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155" y="2047497"/>
            <a:ext cx="1415916" cy="92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183119" y="2162137"/>
            <a:ext cx="7930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4400" dirty="0">
                <a:solidFill>
                  <a:schemeClr val="bg1"/>
                </a:solidFill>
              </a:rPr>
              <a:t>01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12" name="Isosceles Triangle 61"/>
          <p:cNvSpPr/>
          <p:nvPr/>
        </p:nvSpPr>
        <p:spPr>
          <a:xfrm rot="8669047">
            <a:off x="4856470" y="2889151"/>
            <a:ext cx="459249" cy="364882"/>
          </a:xfrm>
          <a:custGeom>
            <a:avLst/>
            <a:gdLst/>
            <a:ahLst/>
            <a:cxnLst/>
            <a:rect l="l" t="t" r="r" b="b"/>
            <a:pathLst>
              <a:path w="459249" h="364882">
                <a:moveTo>
                  <a:pt x="0" y="364882"/>
                </a:moveTo>
                <a:lnTo>
                  <a:pt x="72249" y="90904"/>
                </a:lnTo>
                <a:lnTo>
                  <a:pt x="162791" y="155525"/>
                </a:lnTo>
                <a:lnTo>
                  <a:pt x="170620" y="144556"/>
                </a:lnTo>
                <a:lnTo>
                  <a:pt x="175099" y="147753"/>
                </a:lnTo>
                <a:lnTo>
                  <a:pt x="363029" y="0"/>
                </a:lnTo>
                <a:lnTo>
                  <a:pt x="459249" y="364882"/>
                </a:lnTo>
                <a:close/>
              </a:path>
            </a:pathLst>
          </a:custGeom>
          <a:solidFill>
            <a:srgbClr val="D60080"/>
          </a:solidFill>
          <a:ln>
            <a:solidFill>
              <a:srgbClr val="D6008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008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4952274" y="1782294"/>
            <a:ext cx="606952" cy="1929050"/>
          </a:xfrm>
          <a:prstGeom prst="line">
            <a:avLst/>
          </a:prstGeom>
          <a:ln>
            <a:solidFill>
              <a:srgbClr val="D6008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arallelogram 13"/>
          <p:cNvSpPr/>
          <p:nvPr/>
        </p:nvSpPr>
        <p:spPr>
          <a:xfrm>
            <a:off x="4791566" y="2093253"/>
            <a:ext cx="2589070" cy="967544"/>
          </a:xfrm>
          <a:prstGeom prst="parallelogram">
            <a:avLst/>
          </a:prstGeom>
          <a:solidFill>
            <a:srgbClr val="D60080"/>
          </a:solidFill>
          <a:ln>
            <a:solidFill>
              <a:srgbClr val="D6008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D6008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50474" y="2232532"/>
            <a:ext cx="7930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4400" dirty="0">
                <a:solidFill>
                  <a:schemeClr val="bg1"/>
                </a:solidFill>
              </a:rPr>
              <a:t>02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16" name="Isosceles Triangle 61"/>
          <p:cNvSpPr/>
          <p:nvPr/>
        </p:nvSpPr>
        <p:spPr>
          <a:xfrm rot="8669047">
            <a:off x="8725868" y="2879809"/>
            <a:ext cx="459249" cy="364882"/>
          </a:xfrm>
          <a:custGeom>
            <a:avLst/>
            <a:gdLst/>
            <a:ahLst/>
            <a:cxnLst/>
            <a:rect l="l" t="t" r="r" b="b"/>
            <a:pathLst>
              <a:path w="459249" h="364882">
                <a:moveTo>
                  <a:pt x="0" y="364882"/>
                </a:moveTo>
                <a:lnTo>
                  <a:pt x="72249" y="90904"/>
                </a:lnTo>
                <a:lnTo>
                  <a:pt x="162791" y="155525"/>
                </a:lnTo>
                <a:lnTo>
                  <a:pt x="170620" y="144556"/>
                </a:lnTo>
                <a:lnTo>
                  <a:pt x="175099" y="147753"/>
                </a:lnTo>
                <a:lnTo>
                  <a:pt x="363029" y="0"/>
                </a:lnTo>
                <a:lnTo>
                  <a:pt x="459249" y="364882"/>
                </a:lnTo>
                <a:close/>
              </a:path>
            </a:pathLst>
          </a:custGeom>
          <a:solidFill>
            <a:srgbClr val="00AAE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8823232" y="1782294"/>
            <a:ext cx="605392" cy="1897151"/>
          </a:xfrm>
          <a:prstGeom prst="line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arallelogram 17"/>
          <p:cNvSpPr/>
          <p:nvPr/>
        </p:nvSpPr>
        <p:spPr>
          <a:xfrm>
            <a:off x="8660964" y="2088194"/>
            <a:ext cx="2589070" cy="967544"/>
          </a:xfrm>
          <a:prstGeom prst="parallelogram">
            <a:avLst/>
          </a:prstGeom>
          <a:solidFill>
            <a:srgbClr val="00AAE7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8919872" y="2222415"/>
            <a:ext cx="7930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4400" dirty="0">
                <a:solidFill>
                  <a:schemeClr val="bg1"/>
                </a:solidFill>
              </a:rPr>
              <a:t>03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20" name="Picture 15" descr="C:\Users\SGO_LUXTRUST\Downloads\cryptography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3183" y="2301973"/>
            <a:ext cx="615234" cy="615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053409" y="3278003"/>
            <a:ext cx="2250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D60080"/>
                </a:solidFill>
                <a:latin typeface="+mj-lt"/>
              </a:rPr>
              <a:t>AVANCEE</a:t>
            </a:r>
            <a:endParaRPr lang="lb-LU" sz="3200" b="1" dirty="0">
              <a:solidFill>
                <a:srgbClr val="D60080"/>
              </a:solidFill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58586" y="3873822"/>
            <a:ext cx="327482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D60080"/>
              </a:buClr>
              <a:buFont typeface="Wingdings" panose="05000000000000000000" pitchFamily="2" charset="2"/>
              <a:buChar char="Ø"/>
            </a:pPr>
            <a:r>
              <a:rPr lang="en-US" sz="1800" dirty="0">
                <a:cs typeface="Arial" panose="020B0604020202020204" pitchFamily="34" charset="0"/>
              </a:rPr>
              <a:t>L’ID du </a:t>
            </a:r>
            <a:r>
              <a:rPr lang="en-US" sz="1800" dirty="0" err="1">
                <a:cs typeface="Arial" panose="020B0604020202020204" pitchFamily="34" charset="0"/>
              </a:rPr>
              <a:t>signataire</a:t>
            </a:r>
            <a:r>
              <a:rPr lang="en-US" sz="1800" dirty="0">
                <a:cs typeface="Arial" panose="020B0604020202020204" pitchFamily="34" charset="0"/>
              </a:rPr>
              <a:t> </a:t>
            </a:r>
            <a:r>
              <a:rPr lang="en-US" sz="1800" dirty="0" err="1">
                <a:cs typeface="Arial" panose="020B0604020202020204" pitchFamily="34" charset="0"/>
              </a:rPr>
              <a:t>est</a:t>
            </a:r>
            <a:r>
              <a:rPr lang="en-US" sz="1800" dirty="0">
                <a:cs typeface="Arial" panose="020B0604020202020204" pitchFamily="34" charset="0"/>
              </a:rPr>
              <a:t> </a:t>
            </a:r>
            <a:r>
              <a:rPr lang="en-US" sz="1800" dirty="0" err="1">
                <a:cs typeface="Arial" panose="020B0604020202020204" pitchFamily="34" charset="0"/>
              </a:rPr>
              <a:t>liée</a:t>
            </a:r>
            <a:r>
              <a:rPr lang="en-US" sz="1800" dirty="0">
                <a:cs typeface="Arial" panose="020B0604020202020204" pitchFamily="34" charset="0"/>
              </a:rPr>
              <a:t> à la signature</a:t>
            </a:r>
          </a:p>
          <a:p>
            <a:pPr marL="342900" indent="-342900">
              <a:buClr>
                <a:srgbClr val="D60080"/>
              </a:buClr>
              <a:buFont typeface="Wingdings" panose="05000000000000000000" pitchFamily="2" charset="2"/>
              <a:buChar char="Ø"/>
            </a:pPr>
            <a:r>
              <a:rPr lang="lb-LU" sz="1800" dirty="0">
                <a:cs typeface="Arial" panose="020B0604020202020204" pitchFamily="34" charset="0"/>
              </a:rPr>
              <a:t>L’ ID est connue avec un niveau de confiance élevé</a:t>
            </a:r>
            <a:endParaRPr lang="en-US" sz="1800" dirty="0">
              <a:cs typeface="Arial" panose="020B0604020202020204" pitchFamily="34" charset="0"/>
            </a:endParaRPr>
          </a:p>
          <a:p>
            <a:pPr marL="342900" indent="-342900">
              <a:buClr>
                <a:srgbClr val="D60080"/>
              </a:buClr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cs typeface="Arial" panose="020B0604020202020204" pitchFamily="34" charset="0"/>
              </a:rPr>
              <a:t>Le document </a:t>
            </a:r>
            <a:r>
              <a:rPr lang="en-US" sz="1800" dirty="0" err="1">
                <a:cs typeface="Arial" panose="020B0604020202020204" pitchFamily="34" charset="0"/>
              </a:rPr>
              <a:t>signé</a:t>
            </a:r>
            <a:r>
              <a:rPr lang="en-US" sz="1800" dirty="0">
                <a:cs typeface="Arial" panose="020B0604020202020204" pitchFamily="34" charset="0"/>
              </a:rPr>
              <a:t> </a:t>
            </a:r>
            <a:r>
              <a:rPr lang="en-US" sz="1800" dirty="0" err="1">
                <a:cs typeface="Arial" panose="020B0604020202020204" pitchFamily="34" charset="0"/>
              </a:rPr>
              <a:t>est</a:t>
            </a:r>
            <a:r>
              <a:rPr lang="en-US" sz="1800" dirty="0">
                <a:cs typeface="Arial" panose="020B0604020202020204" pitchFamily="34" charset="0"/>
              </a:rPr>
              <a:t> protégé</a:t>
            </a:r>
            <a:endParaRPr lang="en-GB" altLang="en-US" sz="1800" dirty="0">
              <a:cs typeface="Arial" panose="020B0604020202020204" pitchFamily="34" charset="0"/>
            </a:endParaRPr>
          </a:p>
          <a:p>
            <a:pPr marL="342900" indent="-342900">
              <a:buClr>
                <a:srgbClr val="D60080"/>
              </a:buClr>
              <a:buFont typeface="Wingdings" panose="05000000000000000000" pitchFamily="2" charset="2"/>
              <a:buChar char="Ø"/>
              <a:defRPr/>
            </a:pPr>
            <a:r>
              <a:rPr lang="en-GB" altLang="en-US" sz="1800" dirty="0">
                <a:cs typeface="Arial" panose="020B0604020202020204" pitchFamily="34" charset="0"/>
              </a:rPr>
              <a:t>Charge de la </a:t>
            </a:r>
            <a:r>
              <a:rPr lang="en-GB" altLang="en-US" sz="1800" dirty="0" err="1">
                <a:cs typeface="Arial" panose="020B0604020202020204" pitchFamily="34" charset="0"/>
              </a:rPr>
              <a:t>preuve</a:t>
            </a:r>
            <a:endParaRPr lang="en-GB" sz="1800" dirty="0">
              <a:cs typeface="Arial" panose="020B0604020202020204" pitchFamily="34" charset="0"/>
            </a:endParaRPr>
          </a:p>
        </p:txBody>
      </p:sp>
      <p:pic>
        <p:nvPicPr>
          <p:cNvPr id="23" name="Picture 9" descr="C:\Users\SGO_LUXTRUST\Desktop\cryptography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52741" y="2222415"/>
            <a:ext cx="769386" cy="69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8948990" y="3267667"/>
            <a:ext cx="2101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tx2"/>
                </a:solidFill>
                <a:latin typeface="+mj-lt"/>
              </a:rPr>
              <a:t>QUALIFIEE</a:t>
            </a:r>
            <a:endParaRPr lang="lb-LU" sz="32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0" y="6613179"/>
            <a:ext cx="12190413" cy="246409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0" rIns="91367" bIns="45680" rtlCol="0" anchor="ctr"/>
          <a:lstStyle/>
          <a:p>
            <a:pPr algn="ctr" defTabSz="203666"/>
            <a:endParaRPr lang="de-LU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34581" y="6651745"/>
            <a:ext cx="23212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2400"/>
            <a:r>
              <a:rPr lang="en-US" sz="1100" dirty="0">
                <a:solidFill>
                  <a:prstClr val="white"/>
                </a:solidFill>
                <a:latin typeface="Lato" panose="020F0502020204030203" pitchFamily="34" charset="0"/>
              </a:rPr>
              <a:t>LuxTrust Confidential</a:t>
            </a:r>
            <a:endParaRPr lang="en-US" sz="1100" b="1" dirty="0">
              <a:solidFill>
                <a:prstClr val="white"/>
              </a:solidFill>
              <a:latin typeface="Lato" panose="020F0502020204030203" pitchFamily="34" charset="0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753" y="6472517"/>
            <a:ext cx="889738" cy="29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330720" y="240631"/>
            <a:ext cx="1501541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3 - Frederic</a:t>
            </a:r>
          </a:p>
        </p:txBody>
      </p:sp>
    </p:spTree>
    <p:extLst>
      <p:ext uri="{BB962C8B-B14F-4D97-AF65-F5344CB8AC3E}">
        <p14:creationId xmlns:p14="http://schemas.microsoft.com/office/powerpoint/2010/main" val="3931828077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21" grpId="0"/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owchart: Manual Operation 22"/>
          <p:cNvSpPr/>
          <p:nvPr/>
        </p:nvSpPr>
        <p:spPr>
          <a:xfrm>
            <a:off x="10632" y="1990467"/>
            <a:ext cx="12179781" cy="4411459"/>
          </a:xfrm>
          <a:prstGeom prst="rect">
            <a:avLst/>
          </a:prstGeom>
          <a:solidFill>
            <a:srgbClr val="D1D4D3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lb-LU" dirty="0">
                <a:solidFill>
                  <a:schemeClr val="tx1"/>
                </a:solidFill>
              </a:rPr>
              <a:t>SIGNATURE</a:t>
            </a:r>
            <a:r>
              <a:rPr lang="lb-LU" dirty="0"/>
              <a:t> ElectroniQUE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Les solutions </a:t>
            </a:r>
            <a:r>
              <a:rPr lang="en-US" dirty="0" err="1">
                <a:solidFill>
                  <a:srgbClr val="7F7F7F"/>
                </a:solidFill>
              </a:rPr>
              <a:t>proposées</a:t>
            </a:r>
            <a:endParaRPr lang="en-US" dirty="0">
              <a:solidFill>
                <a:srgbClr val="7F7F7F"/>
              </a:solidFill>
            </a:endParaRPr>
          </a:p>
          <a:p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0" y="6613179"/>
            <a:ext cx="12190413" cy="246409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0" rIns="91367" bIns="45680" rtlCol="0" anchor="ctr"/>
          <a:lstStyle/>
          <a:p>
            <a:pPr algn="ctr" defTabSz="203666"/>
            <a:endParaRPr lang="de-LU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34581" y="6651745"/>
            <a:ext cx="23212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2400"/>
            <a:r>
              <a:rPr lang="en-US" sz="1100" dirty="0">
                <a:solidFill>
                  <a:prstClr val="white"/>
                </a:solidFill>
                <a:latin typeface="Lato" panose="020F0502020204030203" pitchFamily="34" charset="0"/>
              </a:rPr>
              <a:t>LuxTrust Confidential</a:t>
            </a:r>
            <a:endParaRPr lang="en-US" sz="1100" b="1" dirty="0">
              <a:solidFill>
                <a:prstClr val="white"/>
              </a:solidFill>
              <a:latin typeface="Lato" panose="020F0502020204030203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138" y="1520552"/>
            <a:ext cx="4317511" cy="18726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5" descr="S:\MARKETING\_MEDIA\GettyImages\Luxtrust Token_noshado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190" y="4511621"/>
            <a:ext cx="1232914" cy="79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S:\MARKETING\_MEDIA\GettyImages\Luxtrust Smartcard_no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13" y="4529088"/>
            <a:ext cx="1034054" cy="1292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7" descr="S:\MARKETING\_MEDIA\GettyImages\Luxtrust SST_noshadow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818" y="4464442"/>
            <a:ext cx="1180582" cy="74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S:\MARKETING\_TEMP\LuxTrust products\Products Web small\picto_mobile_bi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759" y="5228049"/>
            <a:ext cx="1366608" cy="120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51" y="5451558"/>
            <a:ext cx="727074" cy="709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Group 26"/>
          <p:cNvGrpSpPr/>
          <p:nvPr/>
        </p:nvGrpSpPr>
        <p:grpSpPr>
          <a:xfrm>
            <a:off x="1190697" y="5347826"/>
            <a:ext cx="609600" cy="1028700"/>
            <a:chOff x="7814733" y="2400300"/>
            <a:chExt cx="609600" cy="1028700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4733" y="2400300"/>
              <a:ext cx="609600" cy="1028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7920037" y="2799234"/>
              <a:ext cx="3989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/>
                <a:t>SMS</a:t>
              </a:r>
            </a:p>
          </p:txBody>
        </p:sp>
      </p:grpSp>
      <p:sp>
        <p:nvSpPr>
          <p:cNvPr id="2048" name="TextBox 2047"/>
          <p:cNvSpPr txBox="1"/>
          <p:nvPr/>
        </p:nvSpPr>
        <p:spPr>
          <a:xfrm>
            <a:off x="3126154" y="5600566"/>
            <a:ext cx="656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…</a:t>
            </a:r>
          </a:p>
        </p:txBody>
      </p:sp>
      <p:sp>
        <p:nvSpPr>
          <p:cNvPr id="43" name="Flowchart: Manual Operation 22"/>
          <p:cNvSpPr/>
          <p:nvPr/>
        </p:nvSpPr>
        <p:spPr>
          <a:xfrm rot="10800000">
            <a:off x="9401907" y="3645857"/>
            <a:ext cx="2682391" cy="2381375"/>
          </a:xfrm>
          <a:custGeom>
            <a:avLst/>
            <a:gdLst>
              <a:gd name="connsiteX0" fmla="*/ 5387816 w 7065519"/>
              <a:gd name="connsiteY0" fmla="*/ 5301240 h 5301240"/>
              <a:gd name="connsiteX1" fmla="*/ 0 w 7065519"/>
              <a:gd name="connsiteY1" fmla="*/ 5292078 h 5301240"/>
              <a:gd name="connsiteX2" fmla="*/ 0 w 7065519"/>
              <a:gd name="connsiteY2" fmla="*/ 0 h 5301240"/>
              <a:gd name="connsiteX3" fmla="*/ 7065519 w 7065519"/>
              <a:gd name="connsiteY3" fmla="*/ 0 h 5301240"/>
              <a:gd name="connsiteX4" fmla="*/ 5387816 w 7065519"/>
              <a:gd name="connsiteY4" fmla="*/ 5301240 h 5301240"/>
              <a:gd name="connsiteX0" fmla="*/ 5387816 w 7065519"/>
              <a:gd name="connsiteY0" fmla="*/ 5301240 h 5301240"/>
              <a:gd name="connsiteX1" fmla="*/ 0 w 7065519"/>
              <a:gd name="connsiteY1" fmla="*/ 5292078 h 5301240"/>
              <a:gd name="connsiteX2" fmla="*/ 0 w 7065519"/>
              <a:gd name="connsiteY2" fmla="*/ 0 h 5301240"/>
              <a:gd name="connsiteX3" fmla="*/ 7065519 w 7065519"/>
              <a:gd name="connsiteY3" fmla="*/ 0 h 5301240"/>
              <a:gd name="connsiteX4" fmla="*/ 5387816 w 7065519"/>
              <a:gd name="connsiteY4" fmla="*/ 5301240 h 5301240"/>
              <a:gd name="connsiteX0" fmla="*/ 4522710 w 7065519"/>
              <a:gd name="connsiteY0" fmla="*/ 5292079 h 5292079"/>
              <a:gd name="connsiteX1" fmla="*/ 0 w 7065519"/>
              <a:gd name="connsiteY1" fmla="*/ 5292078 h 5292079"/>
              <a:gd name="connsiteX2" fmla="*/ 0 w 7065519"/>
              <a:gd name="connsiteY2" fmla="*/ 0 h 5292079"/>
              <a:gd name="connsiteX3" fmla="*/ 7065519 w 7065519"/>
              <a:gd name="connsiteY3" fmla="*/ 0 h 5292079"/>
              <a:gd name="connsiteX4" fmla="*/ 4522710 w 7065519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472628"/>
              <a:gd name="connsiteY0" fmla="*/ 5292079 h 5292079"/>
              <a:gd name="connsiteX1" fmla="*/ 0 w 7472628"/>
              <a:gd name="connsiteY1" fmla="*/ 5292078 h 5292079"/>
              <a:gd name="connsiteX2" fmla="*/ 0 w 7472628"/>
              <a:gd name="connsiteY2" fmla="*/ 0 h 5292079"/>
              <a:gd name="connsiteX3" fmla="*/ 7472628 w 7472628"/>
              <a:gd name="connsiteY3" fmla="*/ 36647 h 5292079"/>
              <a:gd name="connsiteX4" fmla="*/ 4522710 w 7472628"/>
              <a:gd name="connsiteY4" fmla="*/ 5292079 h 5292079"/>
              <a:gd name="connsiteX0" fmla="*/ 4522710 w 7498395"/>
              <a:gd name="connsiteY0" fmla="*/ 5292079 h 5292079"/>
              <a:gd name="connsiteX1" fmla="*/ 0 w 7498395"/>
              <a:gd name="connsiteY1" fmla="*/ 5292078 h 5292079"/>
              <a:gd name="connsiteX2" fmla="*/ 0 w 7498395"/>
              <a:gd name="connsiteY2" fmla="*/ 0 h 5292079"/>
              <a:gd name="connsiteX3" fmla="*/ 7498395 w 7498395"/>
              <a:gd name="connsiteY3" fmla="*/ 9162 h 5292079"/>
              <a:gd name="connsiteX4" fmla="*/ 4522710 w 7498395"/>
              <a:gd name="connsiteY4" fmla="*/ 5292079 h 5292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98395" h="5292079">
                <a:moveTo>
                  <a:pt x="4522710" y="5292079"/>
                </a:moveTo>
                <a:lnTo>
                  <a:pt x="0" y="5292078"/>
                </a:lnTo>
                <a:lnTo>
                  <a:pt x="0" y="0"/>
                </a:lnTo>
                <a:lnTo>
                  <a:pt x="7498395" y="9162"/>
                </a:lnTo>
                <a:cubicBezTo>
                  <a:pt x="7465010" y="4991"/>
                  <a:pt x="4530651" y="5287090"/>
                  <a:pt x="4522710" y="5292079"/>
                </a:cubicBezTo>
                <a:close/>
              </a:path>
            </a:pathLst>
          </a:custGeom>
          <a:blipFill dpi="0" rotWithShape="0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369" t="-1086" r="-14019" b="-13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4" name="Picture 43" descr="S:\MARKETING\_PRODUCTS\COSI\Logo\COSI_logo_LuxTrustSolutions.png"/>
          <p:cNvPicPr/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898" y="5708268"/>
            <a:ext cx="1680515" cy="637929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Rectangle 44"/>
          <p:cNvSpPr/>
          <p:nvPr/>
        </p:nvSpPr>
        <p:spPr>
          <a:xfrm>
            <a:off x="4820912" y="4373019"/>
            <a:ext cx="381097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AAE7"/>
              </a:buClr>
            </a:pPr>
            <a:endParaRPr lang="en-GB" sz="2000" dirty="0"/>
          </a:p>
          <a:p>
            <a:pPr marL="660886" lvl="1" indent="-457200">
              <a:lnSpc>
                <a:spcPct val="100000"/>
              </a:lnSpc>
              <a:spcBef>
                <a:spcPts val="0"/>
              </a:spcBef>
              <a:buClr>
                <a:srgbClr val="00AAE7"/>
              </a:buClr>
              <a:buFont typeface="Wingdings" panose="05000000000000000000" pitchFamily="2" charset="2"/>
              <a:buChar char="ü"/>
            </a:pPr>
            <a:r>
              <a:rPr lang="en-GB" sz="2400" dirty="0"/>
              <a:t>Simple</a:t>
            </a:r>
          </a:p>
          <a:p>
            <a:pPr marL="660886" lvl="1" indent="-457200">
              <a:lnSpc>
                <a:spcPct val="100000"/>
              </a:lnSpc>
              <a:spcBef>
                <a:spcPts val="0"/>
              </a:spcBef>
              <a:buClr>
                <a:srgbClr val="00AAE7"/>
              </a:buClr>
              <a:buFont typeface="Wingdings" panose="05000000000000000000" pitchFamily="2" charset="2"/>
              <a:buChar char="ü"/>
            </a:pPr>
            <a:r>
              <a:rPr lang="en-GB" sz="2400" dirty="0" err="1"/>
              <a:t>Avancée</a:t>
            </a:r>
            <a:endParaRPr lang="en-GB" sz="2400" dirty="0"/>
          </a:p>
          <a:p>
            <a:pPr marL="660886" lvl="1" indent="-457200">
              <a:lnSpc>
                <a:spcPct val="100000"/>
              </a:lnSpc>
              <a:spcBef>
                <a:spcPts val="0"/>
              </a:spcBef>
              <a:buClr>
                <a:srgbClr val="00AAE7"/>
              </a:buClr>
              <a:buFont typeface="Wingdings" panose="05000000000000000000" pitchFamily="2" charset="2"/>
              <a:buChar char="ü"/>
            </a:pPr>
            <a:r>
              <a:rPr lang="en-GB" sz="2400" dirty="0" err="1"/>
              <a:t>Qualifiée</a:t>
            </a:r>
            <a:endParaRPr lang="en-GB" sz="2400" dirty="0"/>
          </a:p>
          <a:p>
            <a:pPr marL="660886" lvl="1" indent="-457200">
              <a:lnSpc>
                <a:spcPct val="100000"/>
              </a:lnSpc>
              <a:spcBef>
                <a:spcPts val="0"/>
              </a:spcBef>
              <a:buClr>
                <a:srgbClr val="00AAE7"/>
              </a:buClr>
              <a:buFont typeface="Wingdings" panose="05000000000000000000" pitchFamily="2" charset="2"/>
              <a:buChar char="ü"/>
            </a:pPr>
            <a:r>
              <a:rPr lang="en-GB" sz="2400" dirty="0"/>
              <a:t>Cachet </a:t>
            </a:r>
            <a:r>
              <a:rPr lang="en-GB" sz="2400" dirty="0" err="1"/>
              <a:t>électronique</a:t>
            </a:r>
            <a:endParaRPr lang="en-GB" sz="2400" dirty="0"/>
          </a:p>
        </p:txBody>
      </p:sp>
      <p:cxnSp>
        <p:nvCxnSpPr>
          <p:cNvPr id="2054" name="Straight Arrow Connector 2053"/>
          <p:cNvCxnSpPr/>
          <p:nvPr/>
        </p:nvCxnSpPr>
        <p:spPr>
          <a:xfrm>
            <a:off x="7044444" y="3585944"/>
            <a:ext cx="2061465" cy="73875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H="1">
            <a:off x="3800265" y="3542463"/>
            <a:ext cx="1440526" cy="94554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6057657" y="3542463"/>
            <a:ext cx="18840" cy="9691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9"/>
          <p:cNvSpPr txBox="1"/>
          <p:nvPr/>
        </p:nvSpPr>
        <p:spPr>
          <a:xfrm>
            <a:off x="330720" y="240631"/>
            <a:ext cx="1501541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3 - Frederic</a:t>
            </a:r>
          </a:p>
        </p:txBody>
      </p:sp>
    </p:spTree>
    <p:extLst>
      <p:ext uri="{BB962C8B-B14F-4D97-AF65-F5344CB8AC3E}">
        <p14:creationId xmlns:p14="http://schemas.microsoft.com/office/powerpoint/2010/main" val="3408626725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205485" y="2911389"/>
            <a:ext cx="47395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4000" dirty="0"/>
              <a:t>Quel type de </a:t>
            </a:r>
            <a:r>
              <a:rPr lang="lb-LU" sz="4000" dirty="0">
                <a:solidFill>
                  <a:srgbClr val="00AAE7"/>
                </a:solidFill>
              </a:rPr>
              <a:t>signature électronique </a:t>
            </a:r>
            <a:r>
              <a:rPr lang="lb-LU" sz="4000" dirty="0"/>
              <a:t>utilisez vous ?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6136612" y="2922936"/>
            <a:ext cx="5285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9600" dirty="0">
                <a:solidFill>
                  <a:srgbClr val="00AAE7"/>
                </a:solidFill>
              </a:rPr>
              <a:t>3</a:t>
            </a:r>
            <a:endParaRPr lang="en-US" sz="9600" dirty="0">
              <a:solidFill>
                <a:srgbClr val="00AAE7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6448265" y="2530337"/>
            <a:ext cx="875973" cy="223166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Flowchart: Manual Operation 22"/>
          <p:cNvSpPr/>
          <p:nvPr/>
        </p:nvSpPr>
        <p:spPr>
          <a:xfrm>
            <a:off x="0" y="-2"/>
            <a:ext cx="6911438" cy="6859590"/>
          </a:xfrm>
          <a:custGeom>
            <a:avLst/>
            <a:gdLst>
              <a:gd name="connsiteX0" fmla="*/ 5387816 w 7065519"/>
              <a:gd name="connsiteY0" fmla="*/ 5301240 h 5301240"/>
              <a:gd name="connsiteX1" fmla="*/ 0 w 7065519"/>
              <a:gd name="connsiteY1" fmla="*/ 5292078 h 5301240"/>
              <a:gd name="connsiteX2" fmla="*/ 0 w 7065519"/>
              <a:gd name="connsiteY2" fmla="*/ 0 h 5301240"/>
              <a:gd name="connsiteX3" fmla="*/ 7065519 w 7065519"/>
              <a:gd name="connsiteY3" fmla="*/ 0 h 5301240"/>
              <a:gd name="connsiteX4" fmla="*/ 5387816 w 7065519"/>
              <a:gd name="connsiteY4" fmla="*/ 5301240 h 5301240"/>
              <a:gd name="connsiteX0" fmla="*/ 5387816 w 7065519"/>
              <a:gd name="connsiteY0" fmla="*/ 5301240 h 5301240"/>
              <a:gd name="connsiteX1" fmla="*/ 0 w 7065519"/>
              <a:gd name="connsiteY1" fmla="*/ 5292078 h 5301240"/>
              <a:gd name="connsiteX2" fmla="*/ 0 w 7065519"/>
              <a:gd name="connsiteY2" fmla="*/ 0 h 5301240"/>
              <a:gd name="connsiteX3" fmla="*/ 7065519 w 7065519"/>
              <a:gd name="connsiteY3" fmla="*/ 0 h 5301240"/>
              <a:gd name="connsiteX4" fmla="*/ 5387816 w 7065519"/>
              <a:gd name="connsiteY4" fmla="*/ 5301240 h 5301240"/>
              <a:gd name="connsiteX0" fmla="*/ 4522710 w 7065519"/>
              <a:gd name="connsiteY0" fmla="*/ 5292079 h 5292079"/>
              <a:gd name="connsiteX1" fmla="*/ 0 w 7065519"/>
              <a:gd name="connsiteY1" fmla="*/ 5292078 h 5292079"/>
              <a:gd name="connsiteX2" fmla="*/ 0 w 7065519"/>
              <a:gd name="connsiteY2" fmla="*/ 0 h 5292079"/>
              <a:gd name="connsiteX3" fmla="*/ 7065519 w 7065519"/>
              <a:gd name="connsiteY3" fmla="*/ 0 h 5292079"/>
              <a:gd name="connsiteX4" fmla="*/ 4522710 w 7065519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472628"/>
              <a:gd name="connsiteY0" fmla="*/ 5292079 h 5292079"/>
              <a:gd name="connsiteX1" fmla="*/ 0 w 7472628"/>
              <a:gd name="connsiteY1" fmla="*/ 5292078 h 5292079"/>
              <a:gd name="connsiteX2" fmla="*/ 0 w 7472628"/>
              <a:gd name="connsiteY2" fmla="*/ 0 h 5292079"/>
              <a:gd name="connsiteX3" fmla="*/ 7472628 w 7472628"/>
              <a:gd name="connsiteY3" fmla="*/ 36647 h 5292079"/>
              <a:gd name="connsiteX4" fmla="*/ 4522710 w 7472628"/>
              <a:gd name="connsiteY4" fmla="*/ 5292079 h 5292079"/>
              <a:gd name="connsiteX0" fmla="*/ 4522710 w 7498395"/>
              <a:gd name="connsiteY0" fmla="*/ 5292079 h 5292079"/>
              <a:gd name="connsiteX1" fmla="*/ 0 w 7498395"/>
              <a:gd name="connsiteY1" fmla="*/ 5292078 h 5292079"/>
              <a:gd name="connsiteX2" fmla="*/ 0 w 7498395"/>
              <a:gd name="connsiteY2" fmla="*/ 0 h 5292079"/>
              <a:gd name="connsiteX3" fmla="*/ 7498395 w 7498395"/>
              <a:gd name="connsiteY3" fmla="*/ 9162 h 5292079"/>
              <a:gd name="connsiteX4" fmla="*/ 4522710 w 7498395"/>
              <a:gd name="connsiteY4" fmla="*/ 5292079 h 5292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98395" h="5292079">
                <a:moveTo>
                  <a:pt x="4522710" y="5292079"/>
                </a:moveTo>
                <a:lnTo>
                  <a:pt x="0" y="5292078"/>
                </a:lnTo>
                <a:lnTo>
                  <a:pt x="0" y="0"/>
                </a:lnTo>
                <a:lnTo>
                  <a:pt x="7498395" y="9162"/>
                </a:lnTo>
                <a:cubicBezTo>
                  <a:pt x="7465010" y="4991"/>
                  <a:pt x="4530651" y="5287090"/>
                  <a:pt x="4522710" y="5292079"/>
                </a:cubicBezTo>
                <a:close/>
              </a:path>
            </a:pathLst>
          </a:custGeom>
          <a:blipFill dpi="0"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2817" r="-33681" b="-2476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6613179"/>
            <a:ext cx="12190413" cy="246409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0" rIns="91367" bIns="45680" rtlCol="0" anchor="ctr"/>
          <a:lstStyle/>
          <a:p>
            <a:pPr algn="ctr" defTabSz="203666"/>
            <a:endParaRPr lang="de-LU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34581" y="6651745"/>
            <a:ext cx="23212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2400"/>
            <a:r>
              <a:rPr lang="en-US" sz="1100" dirty="0">
                <a:solidFill>
                  <a:prstClr val="white"/>
                </a:solidFill>
                <a:latin typeface="Lato" panose="020F0502020204030203" pitchFamily="34" charset="0"/>
              </a:rPr>
              <a:t>LuxTrust Confidential</a:t>
            </a:r>
            <a:endParaRPr lang="en-US" sz="1100" b="1" dirty="0">
              <a:solidFill>
                <a:prstClr val="white"/>
              </a:solidFill>
              <a:latin typeface="Lato" panose="020F0502020204030203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753" y="6472517"/>
            <a:ext cx="889738" cy="29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30720" y="240631"/>
            <a:ext cx="1501541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4 - 5 - 6 - Michel/ Eric</a:t>
            </a:r>
          </a:p>
        </p:txBody>
      </p:sp>
    </p:spTree>
    <p:extLst>
      <p:ext uri="{BB962C8B-B14F-4D97-AF65-F5344CB8AC3E}">
        <p14:creationId xmlns:p14="http://schemas.microsoft.com/office/powerpoint/2010/main" val="2094422706"/>
      </p:ext>
    </p:extLst>
  </p:cSld>
  <p:clrMapOvr>
    <a:masterClrMapping/>
  </p:clrMapOvr>
  <p:transition spd="slow" advClick="0" advTm="1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lb-LU" dirty="0">
                <a:solidFill>
                  <a:schemeClr val="tx1"/>
                </a:solidFill>
              </a:rPr>
              <a:t>QUEL type de </a:t>
            </a:r>
            <a:r>
              <a:rPr lang="lb-LU" dirty="0"/>
              <a:t>signature </a:t>
            </a:r>
            <a:r>
              <a:rPr lang="lb-LU" dirty="0">
                <a:solidFill>
                  <a:schemeClr val="tx1"/>
                </a:solidFill>
              </a:rPr>
              <a:t>UTILISEZ-vous ?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850789" y="1143917"/>
            <a:ext cx="10482486" cy="473474"/>
          </a:xfrm>
        </p:spPr>
        <p:txBody>
          <a:bodyPr/>
          <a:lstStyle/>
          <a:p>
            <a:endParaRPr lang="en-US" dirty="0">
              <a:solidFill>
                <a:srgbClr val="7F7F7F"/>
              </a:solidFill>
            </a:endParaRPr>
          </a:p>
          <a:p>
            <a:endParaRPr lang="en-US" dirty="0"/>
          </a:p>
        </p:txBody>
      </p:sp>
      <p:sp>
        <p:nvSpPr>
          <p:cNvPr id="4" name="Isosceles Triangle 61"/>
          <p:cNvSpPr/>
          <p:nvPr/>
        </p:nvSpPr>
        <p:spPr>
          <a:xfrm rot="8669047">
            <a:off x="989115" y="2865334"/>
            <a:ext cx="459249" cy="364882"/>
          </a:xfrm>
          <a:custGeom>
            <a:avLst/>
            <a:gdLst/>
            <a:ahLst/>
            <a:cxnLst/>
            <a:rect l="l" t="t" r="r" b="b"/>
            <a:pathLst>
              <a:path w="459249" h="364882">
                <a:moveTo>
                  <a:pt x="0" y="364882"/>
                </a:moveTo>
                <a:lnTo>
                  <a:pt x="72249" y="90904"/>
                </a:lnTo>
                <a:lnTo>
                  <a:pt x="162791" y="155525"/>
                </a:lnTo>
                <a:lnTo>
                  <a:pt x="170620" y="144556"/>
                </a:lnTo>
                <a:lnTo>
                  <a:pt x="175099" y="147753"/>
                </a:lnTo>
                <a:lnTo>
                  <a:pt x="363029" y="0"/>
                </a:lnTo>
                <a:lnTo>
                  <a:pt x="459249" y="364882"/>
                </a:lnTo>
                <a:close/>
              </a:path>
            </a:pathLst>
          </a:custGeom>
          <a:solidFill>
            <a:srgbClr val="8DC63F"/>
          </a:solidFill>
          <a:ln>
            <a:solidFill>
              <a:srgbClr val="8DC63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282537" y="3261305"/>
            <a:ext cx="1531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8DC63F"/>
                </a:solidFill>
                <a:latin typeface="+mj-lt"/>
              </a:rPr>
              <a:t>SIMPLE</a:t>
            </a:r>
            <a:endParaRPr lang="lb-LU" sz="3200" b="1" dirty="0">
              <a:solidFill>
                <a:srgbClr val="8DC63F"/>
              </a:solidFill>
              <a:latin typeface="+mj-lt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1082018" y="1752127"/>
            <a:ext cx="599220" cy="1959217"/>
          </a:xfrm>
          <a:prstGeom prst="line">
            <a:avLst/>
          </a:prstGeom>
          <a:ln>
            <a:solidFill>
              <a:srgbClr val="8DC63F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arallelogram 8"/>
          <p:cNvSpPr/>
          <p:nvPr/>
        </p:nvSpPr>
        <p:spPr>
          <a:xfrm>
            <a:off x="924211" y="2063086"/>
            <a:ext cx="2589070" cy="967544"/>
          </a:xfrm>
          <a:prstGeom prst="parallelogram">
            <a:avLst/>
          </a:prstGeom>
          <a:solidFill>
            <a:srgbClr val="8DC63F"/>
          </a:solidFill>
          <a:ln>
            <a:solidFill>
              <a:srgbClr val="8DC63F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4" descr="Résultat de recherche d'images pour &quot;signature png&quot;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155" y="2047497"/>
            <a:ext cx="1415916" cy="92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183119" y="2162137"/>
            <a:ext cx="7930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4400" dirty="0">
                <a:solidFill>
                  <a:schemeClr val="bg1"/>
                </a:solidFill>
              </a:rPr>
              <a:t>01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12" name="Isosceles Triangle 61"/>
          <p:cNvSpPr/>
          <p:nvPr/>
        </p:nvSpPr>
        <p:spPr>
          <a:xfrm rot="8669047">
            <a:off x="4856470" y="2889151"/>
            <a:ext cx="459249" cy="364882"/>
          </a:xfrm>
          <a:custGeom>
            <a:avLst/>
            <a:gdLst/>
            <a:ahLst/>
            <a:cxnLst/>
            <a:rect l="l" t="t" r="r" b="b"/>
            <a:pathLst>
              <a:path w="459249" h="364882">
                <a:moveTo>
                  <a:pt x="0" y="364882"/>
                </a:moveTo>
                <a:lnTo>
                  <a:pt x="72249" y="90904"/>
                </a:lnTo>
                <a:lnTo>
                  <a:pt x="162791" y="155525"/>
                </a:lnTo>
                <a:lnTo>
                  <a:pt x="170620" y="144556"/>
                </a:lnTo>
                <a:lnTo>
                  <a:pt x="175099" y="147753"/>
                </a:lnTo>
                <a:lnTo>
                  <a:pt x="363029" y="0"/>
                </a:lnTo>
                <a:lnTo>
                  <a:pt x="459249" y="364882"/>
                </a:lnTo>
                <a:close/>
              </a:path>
            </a:pathLst>
          </a:custGeom>
          <a:solidFill>
            <a:srgbClr val="D60080"/>
          </a:solidFill>
          <a:ln>
            <a:solidFill>
              <a:srgbClr val="D6008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6008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4952274" y="1782294"/>
            <a:ext cx="606952" cy="1929050"/>
          </a:xfrm>
          <a:prstGeom prst="line">
            <a:avLst/>
          </a:prstGeom>
          <a:ln>
            <a:solidFill>
              <a:srgbClr val="D6008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arallelogram 13"/>
          <p:cNvSpPr/>
          <p:nvPr/>
        </p:nvSpPr>
        <p:spPr>
          <a:xfrm>
            <a:off x="4791566" y="2093253"/>
            <a:ext cx="2589070" cy="967544"/>
          </a:xfrm>
          <a:prstGeom prst="parallelogram">
            <a:avLst/>
          </a:prstGeom>
          <a:solidFill>
            <a:srgbClr val="D60080"/>
          </a:solidFill>
          <a:ln>
            <a:solidFill>
              <a:srgbClr val="D6008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D6008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50474" y="2232532"/>
            <a:ext cx="7930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4400" dirty="0">
                <a:solidFill>
                  <a:schemeClr val="bg1"/>
                </a:solidFill>
              </a:rPr>
              <a:t>02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16" name="Isosceles Triangle 61"/>
          <p:cNvSpPr/>
          <p:nvPr/>
        </p:nvSpPr>
        <p:spPr>
          <a:xfrm rot="8669047">
            <a:off x="8725868" y="2879809"/>
            <a:ext cx="459249" cy="364882"/>
          </a:xfrm>
          <a:custGeom>
            <a:avLst/>
            <a:gdLst/>
            <a:ahLst/>
            <a:cxnLst/>
            <a:rect l="l" t="t" r="r" b="b"/>
            <a:pathLst>
              <a:path w="459249" h="364882">
                <a:moveTo>
                  <a:pt x="0" y="364882"/>
                </a:moveTo>
                <a:lnTo>
                  <a:pt x="72249" y="90904"/>
                </a:lnTo>
                <a:lnTo>
                  <a:pt x="162791" y="155525"/>
                </a:lnTo>
                <a:lnTo>
                  <a:pt x="170620" y="144556"/>
                </a:lnTo>
                <a:lnTo>
                  <a:pt x="175099" y="147753"/>
                </a:lnTo>
                <a:lnTo>
                  <a:pt x="363029" y="0"/>
                </a:lnTo>
                <a:lnTo>
                  <a:pt x="459249" y="364882"/>
                </a:lnTo>
                <a:close/>
              </a:path>
            </a:pathLst>
          </a:custGeom>
          <a:solidFill>
            <a:srgbClr val="00AAE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8823232" y="1782294"/>
            <a:ext cx="605392" cy="1897151"/>
          </a:xfrm>
          <a:prstGeom prst="line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arallelogram 17"/>
          <p:cNvSpPr/>
          <p:nvPr/>
        </p:nvSpPr>
        <p:spPr>
          <a:xfrm>
            <a:off x="8660964" y="2088194"/>
            <a:ext cx="2589070" cy="967544"/>
          </a:xfrm>
          <a:prstGeom prst="parallelogram">
            <a:avLst/>
          </a:prstGeom>
          <a:solidFill>
            <a:srgbClr val="00AAE7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8919872" y="2222415"/>
            <a:ext cx="7930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4400" dirty="0">
                <a:solidFill>
                  <a:schemeClr val="bg1"/>
                </a:solidFill>
              </a:rPr>
              <a:t>03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20" name="Picture 15" descr="C:\Users\SGO_LUXTRUST\Downloads\cryptography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3183" y="2301973"/>
            <a:ext cx="615234" cy="615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053409" y="3278003"/>
            <a:ext cx="2250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D60080"/>
                </a:solidFill>
                <a:latin typeface="+mj-lt"/>
              </a:rPr>
              <a:t>AVANCEE</a:t>
            </a:r>
            <a:endParaRPr lang="lb-LU" sz="3200" b="1" dirty="0">
              <a:solidFill>
                <a:srgbClr val="D60080"/>
              </a:solidFill>
              <a:latin typeface="+mj-lt"/>
            </a:endParaRPr>
          </a:p>
        </p:txBody>
      </p:sp>
      <p:pic>
        <p:nvPicPr>
          <p:cNvPr id="23" name="Picture 9" descr="C:\Users\SGO_LUXTRUST\Desktop\cryptography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52741" y="2222415"/>
            <a:ext cx="769386" cy="69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8948990" y="3267667"/>
            <a:ext cx="2101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tx2"/>
                </a:solidFill>
                <a:latin typeface="+mj-lt"/>
              </a:rPr>
              <a:t>QUALIFIEE</a:t>
            </a:r>
            <a:endParaRPr lang="lb-LU" sz="32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0" y="6613179"/>
            <a:ext cx="12190413" cy="246409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0" rIns="91367" bIns="45680" rtlCol="0" anchor="ctr"/>
          <a:lstStyle/>
          <a:p>
            <a:pPr algn="ctr" defTabSz="203666"/>
            <a:endParaRPr lang="de-LU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34581" y="6651745"/>
            <a:ext cx="23212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2400"/>
            <a:r>
              <a:rPr lang="en-US" sz="1100" dirty="0">
                <a:solidFill>
                  <a:prstClr val="white"/>
                </a:solidFill>
                <a:latin typeface="Lato" panose="020F0502020204030203" pitchFamily="34" charset="0"/>
              </a:rPr>
              <a:t>LuxTrust Confidential</a:t>
            </a:r>
            <a:endParaRPr lang="en-US" sz="1100" b="1" dirty="0">
              <a:solidFill>
                <a:prstClr val="white"/>
              </a:solidFill>
              <a:latin typeface="Lato" panose="020F0502020204030203" pitchFamily="34" charset="0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753" y="6472517"/>
            <a:ext cx="889738" cy="29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330720" y="240631"/>
            <a:ext cx="1501541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4 – 5 – 6 – Michel / Eric</a:t>
            </a:r>
          </a:p>
        </p:txBody>
      </p:sp>
    </p:spTree>
    <p:extLst>
      <p:ext uri="{BB962C8B-B14F-4D97-AF65-F5344CB8AC3E}">
        <p14:creationId xmlns:p14="http://schemas.microsoft.com/office/powerpoint/2010/main" val="1003398088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lowchart: Manual Operation 22"/>
          <p:cNvSpPr/>
          <p:nvPr/>
        </p:nvSpPr>
        <p:spPr>
          <a:xfrm>
            <a:off x="-1" y="-2"/>
            <a:ext cx="7602279" cy="6859590"/>
          </a:xfrm>
          <a:custGeom>
            <a:avLst/>
            <a:gdLst>
              <a:gd name="connsiteX0" fmla="*/ 5387816 w 7065519"/>
              <a:gd name="connsiteY0" fmla="*/ 5301240 h 5301240"/>
              <a:gd name="connsiteX1" fmla="*/ 0 w 7065519"/>
              <a:gd name="connsiteY1" fmla="*/ 5292078 h 5301240"/>
              <a:gd name="connsiteX2" fmla="*/ 0 w 7065519"/>
              <a:gd name="connsiteY2" fmla="*/ 0 h 5301240"/>
              <a:gd name="connsiteX3" fmla="*/ 7065519 w 7065519"/>
              <a:gd name="connsiteY3" fmla="*/ 0 h 5301240"/>
              <a:gd name="connsiteX4" fmla="*/ 5387816 w 7065519"/>
              <a:gd name="connsiteY4" fmla="*/ 5301240 h 5301240"/>
              <a:gd name="connsiteX0" fmla="*/ 5387816 w 7065519"/>
              <a:gd name="connsiteY0" fmla="*/ 5301240 h 5301240"/>
              <a:gd name="connsiteX1" fmla="*/ 0 w 7065519"/>
              <a:gd name="connsiteY1" fmla="*/ 5292078 h 5301240"/>
              <a:gd name="connsiteX2" fmla="*/ 0 w 7065519"/>
              <a:gd name="connsiteY2" fmla="*/ 0 h 5301240"/>
              <a:gd name="connsiteX3" fmla="*/ 7065519 w 7065519"/>
              <a:gd name="connsiteY3" fmla="*/ 0 h 5301240"/>
              <a:gd name="connsiteX4" fmla="*/ 5387816 w 7065519"/>
              <a:gd name="connsiteY4" fmla="*/ 5301240 h 5301240"/>
              <a:gd name="connsiteX0" fmla="*/ 4522710 w 7065519"/>
              <a:gd name="connsiteY0" fmla="*/ 5292079 h 5292079"/>
              <a:gd name="connsiteX1" fmla="*/ 0 w 7065519"/>
              <a:gd name="connsiteY1" fmla="*/ 5292078 h 5292079"/>
              <a:gd name="connsiteX2" fmla="*/ 0 w 7065519"/>
              <a:gd name="connsiteY2" fmla="*/ 0 h 5292079"/>
              <a:gd name="connsiteX3" fmla="*/ 7065519 w 7065519"/>
              <a:gd name="connsiteY3" fmla="*/ 0 h 5292079"/>
              <a:gd name="connsiteX4" fmla="*/ 4522710 w 7065519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472628"/>
              <a:gd name="connsiteY0" fmla="*/ 5292079 h 5292079"/>
              <a:gd name="connsiteX1" fmla="*/ 0 w 7472628"/>
              <a:gd name="connsiteY1" fmla="*/ 5292078 h 5292079"/>
              <a:gd name="connsiteX2" fmla="*/ 0 w 7472628"/>
              <a:gd name="connsiteY2" fmla="*/ 0 h 5292079"/>
              <a:gd name="connsiteX3" fmla="*/ 7472628 w 7472628"/>
              <a:gd name="connsiteY3" fmla="*/ 36647 h 5292079"/>
              <a:gd name="connsiteX4" fmla="*/ 4522710 w 7472628"/>
              <a:gd name="connsiteY4" fmla="*/ 5292079 h 5292079"/>
              <a:gd name="connsiteX0" fmla="*/ 4522710 w 7498395"/>
              <a:gd name="connsiteY0" fmla="*/ 5292079 h 5292079"/>
              <a:gd name="connsiteX1" fmla="*/ 0 w 7498395"/>
              <a:gd name="connsiteY1" fmla="*/ 5292078 h 5292079"/>
              <a:gd name="connsiteX2" fmla="*/ 0 w 7498395"/>
              <a:gd name="connsiteY2" fmla="*/ 0 h 5292079"/>
              <a:gd name="connsiteX3" fmla="*/ 7498395 w 7498395"/>
              <a:gd name="connsiteY3" fmla="*/ 9162 h 5292079"/>
              <a:gd name="connsiteX4" fmla="*/ 4522710 w 7498395"/>
              <a:gd name="connsiteY4" fmla="*/ 5292079 h 5292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98395" h="5292079">
                <a:moveTo>
                  <a:pt x="4522710" y="5292079"/>
                </a:moveTo>
                <a:lnTo>
                  <a:pt x="0" y="5292078"/>
                </a:lnTo>
                <a:lnTo>
                  <a:pt x="0" y="0"/>
                </a:lnTo>
                <a:lnTo>
                  <a:pt x="7498395" y="9162"/>
                </a:lnTo>
                <a:cubicBezTo>
                  <a:pt x="7465010" y="4991"/>
                  <a:pt x="4530651" y="5287090"/>
                  <a:pt x="4522710" y="5292079"/>
                </a:cubicBezTo>
                <a:close/>
              </a:path>
            </a:pathLst>
          </a:custGeom>
          <a:solidFill>
            <a:srgbClr val="D1D4D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lb-LU" dirty="0">
                <a:solidFill>
                  <a:schemeClr val="tx1"/>
                </a:solidFill>
              </a:rPr>
              <a:t>LEGISLATION: Est-ce </a:t>
            </a:r>
            <a:r>
              <a:rPr lang="lb-LU" dirty="0">
                <a:solidFill>
                  <a:srgbClr val="00AAE7"/>
                </a:solidFill>
              </a:rPr>
              <a:t>legal</a:t>
            </a:r>
            <a:r>
              <a:rPr lang="lb-LU" dirty="0">
                <a:solidFill>
                  <a:schemeClr val="tx1"/>
                </a:solidFill>
              </a:rPr>
              <a:t>?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lb-LU" dirty="0"/>
              <a:t>Implications règlementaires</a:t>
            </a:r>
            <a:endParaRPr lang="en-US" dirty="0"/>
          </a:p>
        </p:txBody>
      </p:sp>
      <p:sp>
        <p:nvSpPr>
          <p:cNvPr id="21" name="Flowchart: Manual Operation 22"/>
          <p:cNvSpPr/>
          <p:nvPr/>
        </p:nvSpPr>
        <p:spPr>
          <a:xfrm rot="10800000">
            <a:off x="4622697" y="1754"/>
            <a:ext cx="7602279" cy="6859590"/>
          </a:xfrm>
          <a:custGeom>
            <a:avLst/>
            <a:gdLst>
              <a:gd name="connsiteX0" fmla="*/ 5387816 w 7065519"/>
              <a:gd name="connsiteY0" fmla="*/ 5301240 h 5301240"/>
              <a:gd name="connsiteX1" fmla="*/ 0 w 7065519"/>
              <a:gd name="connsiteY1" fmla="*/ 5292078 h 5301240"/>
              <a:gd name="connsiteX2" fmla="*/ 0 w 7065519"/>
              <a:gd name="connsiteY2" fmla="*/ 0 h 5301240"/>
              <a:gd name="connsiteX3" fmla="*/ 7065519 w 7065519"/>
              <a:gd name="connsiteY3" fmla="*/ 0 h 5301240"/>
              <a:gd name="connsiteX4" fmla="*/ 5387816 w 7065519"/>
              <a:gd name="connsiteY4" fmla="*/ 5301240 h 5301240"/>
              <a:gd name="connsiteX0" fmla="*/ 5387816 w 7065519"/>
              <a:gd name="connsiteY0" fmla="*/ 5301240 h 5301240"/>
              <a:gd name="connsiteX1" fmla="*/ 0 w 7065519"/>
              <a:gd name="connsiteY1" fmla="*/ 5292078 h 5301240"/>
              <a:gd name="connsiteX2" fmla="*/ 0 w 7065519"/>
              <a:gd name="connsiteY2" fmla="*/ 0 h 5301240"/>
              <a:gd name="connsiteX3" fmla="*/ 7065519 w 7065519"/>
              <a:gd name="connsiteY3" fmla="*/ 0 h 5301240"/>
              <a:gd name="connsiteX4" fmla="*/ 5387816 w 7065519"/>
              <a:gd name="connsiteY4" fmla="*/ 5301240 h 5301240"/>
              <a:gd name="connsiteX0" fmla="*/ 4522710 w 7065519"/>
              <a:gd name="connsiteY0" fmla="*/ 5292079 h 5292079"/>
              <a:gd name="connsiteX1" fmla="*/ 0 w 7065519"/>
              <a:gd name="connsiteY1" fmla="*/ 5292078 h 5292079"/>
              <a:gd name="connsiteX2" fmla="*/ 0 w 7065519"/>
              <a:gd name="connsiteY2" fmla="*/ 0 h 5292079"/>
              <a:gd name="connsiteX3" fmla="*/ 7065519 w 7065519"/>
              <a:gd name="connsiteY3" fmla="*/ 0 h 5292079"/>
              <a:gd name="connsiteX4" fmla="*/ 4522710 w 7065519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154574"/>
              <a:gd name="connsiteY0" fmla="*/ 5292079 h 5292079"/>
              <a:gd name="connsiteX1" fmla="*/ 0 w 7154574"/>
              <a:gd name="connsiteY1" fmla="*/ 5292078 h 5292079"/>
              <a:gd name="connsiteX2" fmla="*/ 0 w 7154574"/>
              <a:gd name="connsiteY2" fmla="*/ 0 h 5292079"/>
              <a:gd name="connsiteX3" fmla="*/ 7154574 w 7154574"/>
              <a:gd name="connsiteY3" fmla="*/ 27485 h 5292079"/>
              <a:gd name="connsiteX4" fmla="*/ 4522710 w 7154574"/>
              <a:gd name="connsiteY4" fmla="*/ 5292079 h 5292079"/>
              <a:gd name="connsiteX0" fmla="*/ 4522710 w 7472628"/>
              <a:gd name="connsiteY0" fmla="*/ 5292079 h 5292079"/>
              <a:gd name="connsiteX1" fmla="*/ 0 w 7472628"/>
              <a:gd name="connsiteY1" fmla="*/ 5292078 h 5292079"/>
              <a:gd name="connsiteX2" fmla="*/ 0 w 7472628"/>
              <a:gd name="connsiteY2" fmla="*/ 0 h 5292079"/>
              <a:gd name="connsiteX3" fmla="*/ 7472628 w 7472628"/>
              <a:gd name="connsiteY3" fmla="*/ 36647 h 5292079"/>
              <a:gd name="connsiteX4" fmla="*/ 4522710 w 7472628"/>
              <a:gd name="connsiteY4" fmla="*/ 5292079 h 5292079"/>
              <a:gd name="connsiteX0" fmla="*/ 4522710 w 7498395"/>
              <a:gd name="connsiteY0" fmla="*/ 5292079 h 5292079"/>
              <a:gd name="connsiteX1" fmla="*/ 0 w 7498395"/>
              <a:gd name="connsiteY1" fmla="*/ 5292078 h 5292079"/>
              <a:gd name="connsiteX2" fmla="*/ 0 w 7498395"/>
              <a:gd name="connsiteY2" fmla="*/ 0 h 5292079"/>
              <a:gd name="connsiteX3" fmla="*/ 7498395 w 7498395"/>
              <a:gd name="connsiteY3" fmla="*/ 9162 h 5292079"/>
              <a:gd name="connsiteX4" fmla="*/ 4522710 w 7498395"/>
              <a:gd name="connsiteY4" fmla="*/ 5292079 h 5292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98395" h="5292079">
                <a:moveTo>
                  <a:pt x="4522710" y="5292079"/>
                </a:moveTo>
                <a:lnTo>
                  <a:pt x="0" y="5292078"/>
                </a:lnTo>
                <a:lnTo>
                  <a:pt x="0" y="0"/>
                </a:lnTo>
                <a:lnTo>
                  <a:pt x="7498395" y="9162"/>
                </a:lnTo>
                <a:cubicBezTo>
                  <a:pt x="7465010" y="4991"/>
                  <a:pt x="4530651" y="5287090"/>
                  <a:pt x="4522710" y="5292079"/>
                </a:cubicBezTo>
                <a:close/>
              </a:path>
            </a:pathLst>
          </a:cu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895" t="-4796" r="-9675" b="-6205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765319" y="2216482"/>
            <a:ext cx="2159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2400" dirty="0"/>
              <a:t>Valide</a:t>
            </a:r>
            <a:endParaRPr lang="en-US" sz="2400" dirty="0"/>
          </a:p>
        </p:txBody>
      </p:sp>
      <p:pic>
        <p:nvPicPr>
          <p:cNvPr id="2050" name="Picture 2" descr="C:\Users\ele_luxtrust\Downloads\check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6622" y="2176260"/>
            <a:ext cx="542107" cy="542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65319" y="3381873"/>
            <a:ext cx="39181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b-LU" sz="2400" dirty="0"/>
              <a:t>Acceptée comme preuve en cas de litige</a:t>
            </a:r>
            <a:endParaRPr lang="en-US" sz="2400" dirty="0"/>
          </a:p>
        </p:txBody>
      </p:sp>
      <p:sp>
        <p:nvSpPr>
          <p:cNvPr id="25" name="Rectangle 24"/>
          <p:cNvSpPr/>
          <p:nvPr/>
        </p:nvSpPr>
        <p:spPr>
          <a:xfrm>
            <a:off x="1753444" y="4728660"/>
            <a:ext cx="37054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b-LU" sz="2400" dirty="0"/>
              <a:t>Reconnue à travers tous les Etats-Membres de l’EU </a:t>
            </a:r>
            <a:r>
              <a:rPr lang="lb-LU" sz="1600" dirty="0"/>
              <a:t>(eIDAS, 2016) </a:t>
            </a:r>
            <a:endParaRPr lang="en-US" sz="1600" dirty="0"/>
          </a:p>
        </p:txBody>
      </p:sp>
      <p:pic>
        <p:nvPicPr>
          <p:cNvPr id="5" name="Picture 2" descr="C:\Users\ele_luxtrust\Downloads\balance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278" y="3441700"/>
            <a:ext cx="708794" cy="708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ele_luxtrust\Downloads\european-union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1105" y="4837589"/>
            <a:ext cx="613140" cy="613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0" y="6613179"/>
            <a:ext cx="12190413" cy="246409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0" rIns="91367" bIns="45680" rtlCol="0" anchor="ctr"/>
          <a:lstStyle/>
          <a:p>
            <a:pPr algn="ctr" defTabSz="203666"/>
            <a:endParaRPr lang="de-LU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34581" y="6651745"/>
            <a:ext cx="23212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2400"/>
            <a:r>
              <a:rPr lang="en-US" sz="1100" dirty="0">
                <a:solidFill>
                  <a:prstClr val="white"/>
                </a:solidFill>
                <a:latin typeface="Lato" panose="020F0502020204030203" pitchFamily="34" charset="0"/>
              </a:rPr>
              <a:t>LuxTrust Confidential</a:t>
            </a:r>
            <a:endParaRPr lang="en-US" sz="1100" b="1" dirty="0">
              <a:solidFill>
                <a:prstClr val="white"/>
              </a:solidFill>
              <a:latin typeface="Lato" panose="020F0502020204030203" pitchFamily="34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753" y="6472517"/>
            <a:ext cx="889738" cy="29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30720" y="240631"/>
            <a:ext cx="1501541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7 - Frederic</a:t>
            </a:r>
          </a:p>
        </p:txBody>
      </p:sp>
    </p:spTree>
    <p:extLst>
      <p:ext uri="{BB962C8B-B14F-4D97-AF65-F5344CB8AC3E}">
        <p14:creationId xmlns:p14="http://schemas.microsoft.com/office/powerpoint/2010/main" val="1179844502"/>
      </p:ext>
    </p:extLst>
  </p:cSld>
  <p:clrMapOvr>
    <a:masterClrMapping/>
  </p:clrMapOvr>
  <p:transition spd="slow" advClick="0" advTm="1000">
    <p:push dir="u"/>
  </p:transition>
</p:sld>
</file>

<file path=ppt/theme/theme1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00AAE7"/>
      </a:dk2>
      <a:lt2>
        <a:srgbClr val="FFFFFF"/>
      </a:lt2>
      <a:accent1>
        <a:srgbClr val="00AAE7"/>
      </a:accent1>
      <a:accent2>
        <a:srgbClr val="000000"/>
      </a:accent2>
      <a:accent3>
        <a:srgbClr val="7F7F7F"/>
      </a:accent3>
      <a:accent4>
        <a:srgbClr val="7F7F7F"/>
      </a:accent4>
      <a:accent5>
        <a:srgbClr val="000000"/>
      </a:accent5>
      <a:accent6>
        <a:srgbClr val="A50069"/>
      </a:accent6>
      <a:hlink>
        <a:srgbClr val="0081AB"/>
      </a:hlink>
      <a:folHlink>
        <a:srgbClr val="A50069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672</Words>
  <Application>Microsoft Office PowerPoint</Application>
  <PresentationFormat>Personnalisé</PresentationFormat>
  <Paragraphs>144</Paragraphs>
  <Slides>17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Century Gothic</vt:lpstr>
      <vt:lpstr>Lato</vt:lpstr>
      <vt:lpstr>Lato Black</vt:lpstr>
      <vt:lpstr>Wingdings</vt:lpstr>
      <vt:lpstr>1_Office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Serkan Elbasan</dc:creator>
  <cp:lastModifiedBy>Vincent Demeuse</cp:lastModifiedBy>
  <cp:revision>2041</cp:revision>
  <dcterms:created xsi:type="dcterms:W3CDTF">2016-03-24T21:47:09Z</dcterms:created>
  <dcterms:modified xsi:type="dcterms:W3CDTF">2019-10-21T13:55:42Z</dcterms:modified>
</cp:coreProperties>
</file>